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Roboto" panose="02000000000000000000" pitchFamily="2" charset="0"/>
      <p:regular r:id="rId15"/>
      <p:bold r:id="rId16"/>
      <p:italic r:id="rId17"/>
      <p:boldItalic r:id="rId18"/>
    </p:embeddedFont>
    <p:embeddedFont>
      <p:font typeface="Roboto Mono" panose="020B0604020202020204" charset="0"/>
      <p:regular r:id="rId19"/>
      <p:bold r:id="rId20"/>
      <p:italic r:id="rId21"/>
      <p:boldItalic r:id="rId22"/>
    </p:embeddedFont>
    <p:embeddedFont>
      <p:font typeface="Roboto Slab"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80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6d855127b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6d855127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6d855127b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6d855127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6d855127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6d855127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fc8559c7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fc8559c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f28c33599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f28c33599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f28c33599f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f28c33599f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f294e8b8d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f294e8b8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6d855127b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6d855127b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6d855127b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6d855127b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https://www.youtube.com/watch?v=-_TxX0-yuuA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6d855127b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6d855127b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294e8b8db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294e8b8db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studentaid.gov/fsa-id/sign-in/landin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caldreamact.org"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hyperlink" Target="http://www.youtube.com/watch?v=yj1Pn-shze8"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LoRmhcDGHR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0" y="1188925"/>
            <a:ext cx="61197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How to Create an FSA ID</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RMHS Counseling </a:t>
            </a:r>
            <a:endParaRPr/>
          </a:p>
          <a:p>
            <a:pPr marL="0" lvl="0" indent="0" algn="ctr" rtl="0">
              <a:spcBef>
                <a:spcPts val="0"/>
              </a:spcBef>
              <a:spcAft>
                <a:spcPts val="0"/>
              </a:spcAft>
              <a:buNone/>
            </a:pPr>
            <a:r>
              <a:rPr lang="en"/>
              <a:t>2022-2023</a:t>
            </a:r>
            <a:endParaRPr/>
          </a:p>
        </p:txBody>
      </p:sp>
      <p:pic>
        <p:nvPicPr>
          <p:cNvPr id="65" name="Google Shape;65;p13"/>
          <p:cNvPicPr preferRelativeResize="0"/>
          <p:nvPr/>
        </p:nvPicPr>
        <p:blipFill>
          <a:blip r:embed="rId3">
            <a:alphaModFix/>
          </a:blip>
          <a:stretch>
            <a:fillRect/>
          </a:stretch>
        </p:blipFill>
        <p:spPr>
          <a:xfrm>
            <a:off x="5405275" y="247763"/>
            <a:ext cx="3409950" cy="1343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87900" y="458025"/>
            <a:ext cx="8368200" cy="686100"/>
          </a:xfrm>
          <a:prstGeom prst="rect">
            <a:avLst/>
          </a:prstGeom>
          <a:ln w="2857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a:t>Step 2: Complete an Application	</a:t>
            </a:r>
            <a:endParaRPr/>
          </a:p>
        </p:txBody>
      </p:sp>
      <p:sp>
        <p:nvSpPr>
          <p:cNvPr id="127" name="Google Shape;127;p22"/>
          <p:cNvSpPr txBox="1">
            <a:spLocks noGrp="1"/>
          </p:cNvSpPr>
          <p:nvPr>
            <p:ph type="body" idx="1"/>
          </p:nvPr>
        </p:nvSpPr>
        <p:spPr>
          <a:xfrm>
            <a:off x="92750" y="1489825"/>
            <a:ext cx="5059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Once you have completed and verified your FSA ID and created an FSA ID for one of your parents (or received information from older sibling), you can now begin your FAFSA for </a:t>
            </a:r>
            <a:r>
              <a:rPr lang="en" b="1">
                <a:solidFill>
                  <a:srgbClr val="FFFF00"/>
                </a:solidFill>
              </a:rPr>
              <a:t>2022-2023 </a:t>
            </a:r>
            <a:r>
              <a:rPr lang="en"/>
              <a:t>school year!!! </a:t>
            </a:r>
            <a:endParaRPr/>
          </a:p>
          <a:p>
            <a:pPr marL="0" lvl="0" indent="0" algn="ctr" rtl="0">
              <a:spcBef>
                <a:spcPts val="1600"/>
              </a:spcBef>
              <a:spcAft>
                <a:spcPts val="1600"/>
              </a:spcAft>
              <a:buNone/>
            </a:pPr>
            <a:r>
              <a:rPr lang="en" sz="2000" b="1"/>
              <a:t>This is what we will be doing during College Kick-Off Week in OCTOBER!</a:t>
            </a:r>
            <a:endParaRPr sz="2000" b="1"/>
          </a:p>
        </p:txBody>
      </p:sp>
      <p:pic>
        <p:nvPicPr>
          <p:cNvPr id="128" name="Google Shape;128;p22"/>
          <p:cNvPicPr preferRelativeResize="0"/>
          <p:nvPr/>
        </p:nvPicPr>
        <p:blipFill>
          <a:blip r:embed="rId3">
            <a:alphaModFix/>
          </a:blip>
          <a:stretch>
            <a:fillRect/>
          </a:stretch>
        </p:blipFill>
        <p:spPr>
          <a:xfrm>
            <a:off x="5191800" y="1600850"/>
            <a:ext cx="3564425" cy="1941800"/>
          </a:xfrm>
          <a:prstGeom prst="rect">
            <a:avLst/>
          </a:prstGeom>
          <a:noFill/>
          <a:ln>
            <a:noFill/>
          </a:ln>
        </p:spPr>
      </p:pic>
      <p:sp>
        <p:nvSpPr>
          <p:cNvPr id="129" name="Google Shape;129;p22"/>
          <p:cNvSpPr txBox="1"/>
          <p:nvPr/>
        </p:nvSpPr>
        <p:spPr>
          <a:xfrm>
            <a:off x="6204000" y="3678275"/>
            <a:ext cx="2552100" cy="364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000" b="1">
                <a:solidFill>
                  <a:schemeClr val="dk1"/>
                </a:solidFill>
                <a:latin typeface="Roboto"/>
                <a:ea typeface="Roboto"/>
                <a:cs typeface="Roboto"/>
                <a:sym typeface="Roboto"/>
              </a:rPr>
              <a:t>www.fafsa.gov</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452650" y="337825"/>
            <a:ext cx="8368200" cy="70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900"/>
              <a:t>Important Information for College &amp; Career Day</a:t>
            </a:r>
            <a:endParaRPr sz="2900"/>
          </a:p>
        </p:txBody>
      </p:sp>
      <p:sp>
        <p:nvSpPr>
          <p:cNvPr id="135" name="Google Shape;135;p23"/>
          <p:cNvSpPr txBox="1">
            <a:spLocks noGrp="1"/>
          </p:cNvSpPr>
          <p:nvPr>
            <p:ph type="body" idx="1"/>
          </p:nvPr>
        </p:nvSpPr>
        <p:spPr>
          <a:xfrm>
            <a:off x="583450" y="1197600"/>
            <a:ext cx="8106600" cy="3546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200"/>
              <a:t>College and Career Kick-off is on Wednesday, October 12, 2022</a:t>
            </a:r>
            <a:endParaRPr sz="2200"/>
          </a:p>
          <a:p>
            <a:pPr marL="0" lvl="0" indent="0" algn="ctr" rtl="0">
              <a:lnSpc>
                <a:spcPct val="100000"/>
              </a:lnSpc>
              <a:spcBef>
                <a:spcPts val="0"/>
              </a:spcBef>
              <a:spcAft>
                <a:spcPts val="0"/>
              </a:spcAft>
              <a:buNone/>
            </a:pPr>
            <a:r>
              <a:rPr lang="en" sz="2200"/>
              <a:t>Time: 8:45am- 1:40pm</a:t>
            </a:r>
            <a:endParaRPr sz="2200"/>
          </a:p>
          <a:p>
            <a:pPr marL="0" lvl="0" indent="0" algn="l" rtl="0">
              <a:lnSpc>
                <a:spcPct val="100000"/>
              </a:lnSpc>
              <a:spcBef>
                <a:spcPts val="0"/>
              </a:spcBef>
              <a:spcAft>
                <a:spcPts val="0"/>
              </a:spcAft>
              <a:buNone/>
            </a:pPr>
            <a:endParaRPr sz="1500"/>
          </a:p>
          <a:p>
            <a:pPr marL="457200" lvl="0" indent="-381000" algn="l" rtl="0">
              <a:lnSpc>
                <a:spcPct val="100000"/>
              </a:lnSpc>
              <a:spcBef>
                <a:spcPts val="0"/>
              </a:spcBef>
              <a:spcAft>
                <a:spcPts val="0"/>
              </a:spcAft>
              <a:buSzPts val="2400"/>
              <a:buChar char="❏"/>
            </a:pPr>
            <a:r>
              <a:rPr lang="en" sz="2400"/>
              <a:t>Bring your FSA ID Username &amp; Password</a:t>
            </a:r>
            <a:endParaRPr sz="2400"/>
          </a:p>
          <a:p>
            <a:pPr marL="457200" lvl="0" indent="-381000" algn="l" rtl="0">
              <a:lnSpc>
                <a:spcPct val="100000"/>
              </a:lnSpc>
              <a:spcBef>
                <a:spcPts val="0"/>
              </a:spcBef>
              <a:spcAft>
                <a:spcPts val="0"/>
              </a:spcAft>
              <a:buSzPts val="2400"/>
              <a:buChar char="❏"/>
            </a:pPr>
            <a:r>
              <a:rPr lang="en" sz="2400"/>
              <a:t>Bring your parents FSA ID Username &amp; Password</a:t>
            </a:r>
            <a:endParaRPr sz="2400"/>
          </a:p>
          <a:p>
            <a:pPr marL="457200" lvl="0" indent="-381000" algn="l" rtl="0">
              <a:lnSpc>
                <a:spcPct val="100000"/>
              </a:lnSpc>
              <a:spcBef>
                <a:spcPts val="0"/>
              </a:spcBef>
              <a:spcAft>
                <a:spcPts val="0"/>
              </a:spcAft>
              <a:buSzPts val="2400"/>
              <a:buChar char="❏"/>
            </a:pPr>
            <a:r>
              <a:rPr lang="en" sz="2400"/>
              <a:t>Bring your Chromebook fully charged &amp; Chromebook Charger</a:t>
            </a:r>
            <a:endParaRPr sz="2400"/>
          </a:p>
          <a:p>
            <a:pPr marL="457200" lvl="0" indent="-381000" algn="l" rtl="0">
              <a:lnSpc>
                <a:spcPct val="100000"/>
              </a:lnSpc>
              <a:spcBef>
                <a:spcPts val="0"/>
              </a:spcBef>
              <a:spcAft>
                <a:spcPts val="0"/>
              </a:spcAft>
              <a:buSzPts val="2400"/>
              <a:buChar char="❏"/>
            </a:pPr>
            <a:r>
              <a:rPr lang="en" sz="2400"/>
              <a:t>College Kick Off Worksheet completed to the best of your ability</a:t>
            </a:r>
            <a:endParaRPr sz="2400"/>
          </a:p>
          <a:p>
            <a:pPr marL="457200" lvl="0" indent="-381000" algn="l" rtl="0">
              <a:lnSpc>
                <a:spcPct val="100000"/>
              </a:lnSpc>
              <a:spcBef>
                <a:spcPts val="0"/>
              </a:spcBef>
              <a:spcAft>
                <a:spcPts val="0"/>
              </a:spcAft>
              <a:buSzPts val="2400"/>
              <a:buChar char="❏"/>
            </a:pPr>
            <a:r>
              <a:rPr lang="en" sz="2400"/>
              <a:t>CCGI- Username &amp; password</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387900" y="284800"/>
            <a:ext cx="8368200" cy="686100"/>
          </a:xfrm>
          <a:prstGeom prst="rect">
            <a:avLst/>
          </a:prstGeom>
          <a:solidFill>
            <a:schemeClr val="lt1"/>
          </a:solidFill>
          <a:ln w="28575" cap="flat" cmpd="sng">
            <a:solidFill>
              <a:srgbClr val="F3F3F3"/>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a:t>Thank You! </a:t>
            </a:r>
            <a:endParaRPr/>
          </a:p>
        </p:txBody>
      </p:sp>
      <p:sp>
        <p:nvSpPr>
          <p:cNvPr id="141" name="Google Shape;141;p24"/>
          <p:cNvSpPr txBox="1">
            <a:spLocks noGrp="1"/>
          </p:cNvSpPr>
          <p:nvPr>
            <p:ph type="body" idx="1"/>
          </p:nvPr>
        </p:nvSpPr>
        <p:spPr>
          <a:xfrm>
            <a:off x="2589550" y="1486325"/>
            <a:ext cx="4530600" cy="2619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rgbClr val="FFFFFF"/>
                </a:solidFill>
              </a:rPr>
              <a:t>We are here to help and support you!</a:t>
            </a:r>
            <a:endParaRPr sz="2000">
              <a:solidFill>
                <a:srgbClr val="FFFFFF"/>
              </a:solidFill>
            </a:endParaRPr>
          </a:p>
          <a:p>
            <a:pPr marL="0" lvl="0" indent="0" algn="l" rtl="0">
              <a:spcBef>
                <a:spcPts val="1600"/>
              </a:spcBef>
              <a:spcAft>
                <a:spcPts val="0"/>
              </a:spcAft>
              <a:buNone/>
            </a:pPr>
            <a:r>
              <a:rPr lang="en" sz="2000">
                <a:solidFill>
                  <a:srgbClr val="FFFFFF"/>
                </a:solidFill>
              </a:rPr>
              <a:t>Please request an appointment with your counselor if you have any questions or concerns.</a:t>
            </a:r>
            <a:endParaRPr sz="2000">
              <a:solidFill>
                <a:srgbClr val="FFFFFF"/>
              </a:solidFill>
            </a:endParaRPr>
          </a:p>
          <a:p>
            <a:pPr marL="0" lvl="0" indent="0" algn="l" rtl="0">
              <a:lnSpc>
                <a:spcPct val="100000"/>
              </a:lnSpc>
              <a:spcBef>
                <a:spcPts val="1600"/>
              </a:spcBef>
              <a:spcAft>
                <a:spcPts val="0"/>
              </a:spcAft>
              <a:buNone/>
            </a:pPr>
            <a:r>
              <a:rPr lang="en" sz="1800"/>
              <a:t> </a:t>
            </a:r>
            <a:endParaRPr sz="700"/>
          </a:p>
          <a:p>
            <a:pPr marL="0" lvl="0" indent="0" algn="l" rtl="0">
              <a:spcBef>
                <a:spcPts val="0"/>
              </a:spcBef>
              <a:spcAft>
                <a:spcPts val="1600"/>
              </a:spcAft>
              <a:buNone/>
            </a:pPr>
            <a:endParaRPr sz="1800" b="1">
              <a:solidFill>
                <a:schemeClr val="accent1"/>
              </a:solidFill>
            </a:endParaRPr>
          </a:p>
        </p:txBody>
      </p:sp>
      <p:pic>
        <p:nvPicPr>
          <p:cNvPr id="142" name="Google Shape;142;p24" descr="File:CSUSB logo.png - Wikimedia Commons"/>
          <p:cNvPicPr preferRelativeResize="0"/>
          <p:nvPr/>
        </p:nvPicPr>
        <p:blipFill>
          <a:blip r:embed="rId3">
            <a:alphaModFix/>
          </a:blip>
          <a:stretch>
            <a:fillRect/>
          </a:stretch>
        </p:blipFill>
        <p:spPr>
          <a:xfrm>
            <a:off x="7005250" y="4256024"/>
            <a:ext cx="1896249" cy="564500"/>
          </a:xfrm>
          <a:prstGeom prst="rect">
            <a:avLst/>
          </a:prstGeom>
          <a:noFill/>
          <a:ln>
            <a:noFill/>
          </a:ln>
        </p:spPr>
      </p:pic>
      <p:pic>
        <p:nvPicPr>
          <p:cNvPr id="143" name="Google Shape;143;p24" descr="File:Official CSUSM Logo.jpg - Wikimedia Commons"/>
          <p:cNvPicPr preferRelativeResize="0"/>
          <p:nvPr/>
        </p:nvPicPr>
        <p:blipFill>
          <a:blip r:embed="rId4">
            <a:alphaModFix/>
          </a:blip>
          <a:stretch>
            <a:fillRect/>
          </a:stretch>
        </p:blipFill>
        <p:spPr>
          <a:xfrm>
            <a:off x="3696850" y="4105937"/>
            <a:ext cx="1844100" cy="864675"/>
          </a:xfrm>
          <a:prstGeom prst="rect">
            <a:avLst/>
          </a:prstGeom>
          <a:noFill/>
          <a:ln>
            <a:noFill/>
          </a:ln>
        </p:spPr>
      </p:pic>
      <p:pic>
        <p:nvPicPr>
          <p:cNvPr id="144" name="Google Shape;144;p24" descr="File:San Diego State Logotype.png - Wikimedia Commons"/>
          <p:cNvPicPr preferRelativeResize="0"/>
          <p:nvPr/>
        </p:nvPicPr>
        <p:blipFill>
          <a:blip r:embed="rId5">
            <a:alphaModFix/>
          </a:blip>
          <a:stretch>
            <a:fillRect/>
          </a:stretch>
        </p:blipFill>
        <p:spPr>
          <a:xfrm>
            <a:off x="311698" y="4236398"/>
            <a:ext cx="1896250" cy="6037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CALIFORNIACOLLEGES.EDU</a:t>
            </a:r>
            <a:endParaRPr/>
          </a:p>
        </p:txBody>
      </p:sp>
      <p:sp>
        <p:nvSpPr>
          <p:cNvPr id="71" name="Google Shape;71;p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Log into CCGI (Californiacolleges.edu). If you do not have an account or need to have your CCGI password reset - Sign the CCGI Password Reset Sheet.</a:t>
            </a:r>
            <a:endParaRPr/>
          </a:p>
          <a:p>
            <a:pPr marL="457200" lvl="0" indent="-342900" algn="l" rtl="0">
              <a:spcBef>
                <a:spcPts val="0"/>
              </a:spcBef>
              <a:spcAft>
                <a:spcPts val="0"/>
              </a:spcAft>
              <a:buSzPts val="1800"/>
              <a:buChar char="●"/>
            </a:pPr>
            <a:r>
              <a:rPr lang="en"/>
              <a:t>Your counselor will reset it for you and you will receive an email with instructions on how to “reset your password”.</a:t>
            </a:r>
            <a:endParaRPr/>
          </a:p>
          <a:p>
            <a:pPr marL="457200" lvl="0" indent="-342900" algn="l" rtl="0">
              <a:spcBef>
                <a:spcPts val="0"/>
              </a:spcBef>
              <a:spcAft>
                <a:spcPts val="0"/>
              </a:spcAft>
              <a:buSzPts val="1800"/>
              <a:buChar char="●"/>
            </a:pPr>
            <a:r>
              <a:rPr lang="en"/>
              <a:t>You will need to have your CCGI account fully activated to do submit your FAFSA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will we be covering today?</a:t>
            </a:r>
            <a:endParaRPr/>
          </a:p>
        </p:txBody>
      </p:sp>
      <p:sp>
        <p:nvSpPr>
          <p:cNvPr id="77" name="Google Shape;77;p1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500">
              <a:solidFill>
                <a:srgbClr val="E4E4E4"/>
              </a:solidFill>
              <a:latin typeface="Roboto Mono"/>
              <a:ea typeface="Roboto Mono"/>
              <a:cs typeface="Roboto Mono"/>
              <a:sym typeface="Roboto Mono"/>
            </a:endParaRPr>
          </a:p>
          <a:p>
            <a:pPr marL="914400" lvl="0" indent="-323850" algn="l" rtl="0">
              <a:lnSpc>
                <a:spcPct val="100000"/>
              </a:lnSpc>
              <a:spcBef>
                <a:spcPts val="800"/>
              </a:spcBef>
              <a:spcAft>
                <a:spcPts val="0"/>
              </a:spcAft>
              <a:buSzPts val="1500"/>
              <a:buFont typeface="Roboto Mono"/>
              <a:buChar char="●"/>
            </a:pPr>
            <a:r>
              <a:rPr lang="en" sz="1500">
                <a:solidFill>
                  <a:srgbClr val="E4E4E4"/>
                </a:solidFill>
                <a:latin typeface="Roboto Mono"/>
                <a:ea typeface="Roboto Mono"/>
                <a:cs typeface="Roboto Mono"/>
                <a:sym typeface="Roboto Mono"/>
              </a:rPr>
              <a:t>What is financial aid?</a:t>
            </a:r>
            <a:endParaRPr sz="1500">
              <a:solidFill>
                <a:srgbClr val="E4E4E4"/>
              </a:solidFill>
              <a:latin typeface="Roboto Mono"/>
              <a:ea typeface="Roboto Mono"/>
              <a:cs typeface="Roboto Mono"/>
              <a:sym typeface="Roboto Mono"/>
            </a:endParaRPr>
          </a:p>
          <a:p>
            <a:pPr marL="914400" lvl="0" indent="-330200" algn="l" rtl="0">
              <a:lnSpc>
                <a:spcPct val="100000"/>
              </a:lnSpc>
              <a:spcBef>
                <a:spcPts val="800"/>
              </a:spcBef>
              <a:spcAft>
                <a:spcPts val="0"/>
              </a:spcAft>
              <a:buSzPts val="1600"/>
              <a:buFont typeface="Roboto Mono"/>
              <a:buChar char="●"/>
            </a:pPr>
            <a:r>
              <a:rPr lang="en" sz="1500">
                <a:solidFill>
                  <a:srgbClr val="E4E4E4"/>
                </a:solidFill>
                <a:latin typeface="Roboto Mono"/>
                <a:ea typeface="Roboto Mono"/>
                <a:cs typeface="Roboto Mono"/>
                <a:sym typeface="Roboto Mono"/>
              </a:rPr>
              <a:t>What is the financial aid process?</a:t>
            </a:r>
            <a:endParaRPr sz="1500">
              <a:solidFill>
                <a:srgbClr val="E4E4E4"/>
              </a:solidFill>
              <a:latin typeface="Roboto Mono"/>
              <a:ea typeface="Roboto Mono"/>
              <a:cs typeface="Roboto Mono"/>
              <a:sym typeface="Roboto Mono"/>
            </a:endParaRPr>
          </a:p>
          <a:p>
            <a:pPr marL="914400" lvl="0" indent="-330200" algn="l" rtl="0">
              <a:lnSpc>
                <a:spcPct val="100000"/>
              </a:lnSpc>
              <a:spcBef>
                <a:spcPts val="800"/>
              </a:spcBef>
              <a:spcAft>
                <a:spcPts val="0"/>
              </a:spcAft>
              <a:buSzPts val="1600"/>
              <a:buFont typeface="Roboto Mono"/>
              <a:buChar char="●"/>
            </a:pPr>
            <a:r>
              <a:rPr lang="en" sz="1500">
                <a:solidFill>
                  <a:srgbClr val="E4E4E4"/>
                </a:solidFill>
                <a:latin typeface="Roboto Mono"/>
                <a:ea typeface="Roboto Mono"/>
                <a:cs typeface="Roboto Mono"/>
                <a:sym typeface="Roboto Mono"/>
              </a:rPr>
              <a:t>What documents will I need?</a:t>
            </a:r>
            <a:endParaRPr sz="1500">
              <a:solidFill>
                <a:srgbClr val="E4E4E4"/>
              </a:solidFill>
              <a:latin typeface="Roboto Mono"/>
              <a:ea typeface="Roboto Mono"/>
              <a:cs typeface="Roboto Mono"/>
              <a:sym typeface="Roboto Mono"/>
            </a:endParaRPr>
          </a:p>
          <a:p>
            <a:pPr marL="914400" lvl="0" indent="-330200" algn="l" rtl="0">
              <a:lnSpc>
                <a:spcPct val="100000"/>
              </a:lnSpc>
              <a:spcBef>
                <a:spcPts val="800"/>
              </a:spcBef>
              <a:spcAft>
                <a:spcPts val="0"/>
              </a:spcAft>
              <a:buSzPts val="1600"/>
              <a:buFont typeface="Roboto Mono"/>
              <a:buChar char="●"/>
            </a:pPr>
            <a:r>
              <a:rPr lang="en" sz="1500">
                <a:solidFill>
                  <a:srgbClr val="E4E4E4"/>
                </a:solidFill>
                <a:latin typeface="Roboto Mono"/>
                <a:ea typeface="Roboto Mono"/>
                <a:cs typeface="Roboto Mono"/>
                <a:sym typeface="Roboto Mono"/>
              </a:rPr>
              <a:t>College Kick Off Worksheet</a:t>
            </a:r>
            <a:endParaRPr sz="1500">
              <a:solidFill>
                <a:srgbClr val="E4E4E4"/>
              </a:solidFill>
              <a:latin typeface="Roboto Mono"/>
              <a:ea typeface="Roboto Mono"/>
              <a:cs typeface="Roboto Mono"/>
              <a:sym typeface="Roboto Mono"/>
            </a:endParaRPr>
          </a:p>
          <a:p>
            <a:pPr marL="1371600" lvl="0" indent="0" algn="l" rtl="0">
              <a:lnSpc>
                <a:spcPct val="100000"/>
              </a:lnSpc>
              <a:spcBef>
                <a:spcPts val="800"/>
              </a:spcBef>
              <a:spcAft>
                <a:spcPts val="0"/>
              </a:spcAft>
              <a:buNone/>
            </a:pPr>
            <a:endParaRPr sz="1500">
              <a:solidFill>
                <a:srgbClr val="E4E4E4"/>
              </a:solidFill>
              <a:latin typeface="Roboto Mono"/>
              <a:ea typeface="Roboto Mono"/>
              <a:cs typeface="Roboto Mono"/>
              <a:sym typeface="Roboto Mono"/>
            </a:endParaRPr>
          </a:p>
          <a:p>
            <a:pPr marL="0" lvl="0" indent="0" algn="l" rtl="0">
              <a:spcBef>
                <a:spcPts val="800"/>
              </a:spcBef>
              <a:spcAft>
                <a:spcPts val="1600"/>
              </a:spcAft>
              <a:buNone/>
            </a:pPr>
            <a:endParaRPr/>
          </a:p>
        </p:txBody>
      </p:sp>
      <p:pic>
        <p:nvPicPr>
          <p:cNvPr id="78" name="Google Shape;78;p15"/>
          <p:cNvPicPr preferRelativeResize="0"/>
          <p:nvPr/>
        </p:nvPicPr>
        <p:blipFill>
          <a:blip r:embed="rId3">
            <a:alphaModFix/>
          </a:blip>
          <a:stretch>
            <a:fillRect/>
          </a:stretch>
        </p:blipFill>
        <p:spPr>
          <a:xfrm>
            <a:off x="6205375" y="1923138"/>
            <a:ext cx="2209800" cy="2066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is Financial Aid?</a:t>
            </a:r>
            <a:endParaRPr/>
          </a:p>
        </p:txBody>
      </p:sp>
      <p:sp>
        <p:nvSpPr>
          <p:cNvPr id="84" name="Google Shape;84;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Financial Assistance that can help you pay for some or most of your college expenses</a:t>
            </a:r>
            <a:endParaRPr/>
          </a:p>
          <a:p>
            <a:pPr marL="914400" lvl="1" indent="-317500" algn="l" rtl="0">
              <a:spcBef>
                <a:spcPts val="0"/>
              </a:spcBef>
              <a:spcAft>
                <a:spcPts val="0"/>
              </a:spcAft>
              <a:buSzPts val="1400"/>
              <a:buChar char="○"/>
            </a:pPr>
            <a:r>
              <a:rPr lang="en"/>
              <a:t>Tuition</a:t>
            </a:r>
            <a:endParaRPr/>
          </a:p>
          <a:p>
            <a:pPr marL="914400" lvl="1" indent="-317500" algn="l" rtl="0">
              <a:spcBef>
                <a:spcPts val="0"/>
              </a:spcBef>
              <a:spcAft>
                <a:spcPts val="0"/>
              </a:spcAft>
              <a:buSzPts val="1400"/>
              <a:buChar char="○"/>
            </a:pPr>
            <a:r>
              <a:rPr lang="en"/>
              <a:t>Books</a:t>
            </a:r>
            <a:endParaRPr/>
          </a:p>
          <a:p>
            <a:pPr marL="914400" lvl="1" indent="-317500" algn="l" rtl="0">
              <a:spcBef>
                <a:spcPts val="0"/>
              </a:spcBef>
              <a:spcAft>
                <a:spcPts val="0"/>
              </a:spcAft>
              <a:buSzPts val="1400"/>
              <a:buChar char="○"/>
            </a:pPr>
            <a:r>
              <a:rPr lang="en"/>
              <a:t>Transportation</a:t>
            </a:r>
            <a:endParaRPr/>
          </a:p>
          <a:p>
            <a:pPr marL="914400" lvl="1" indent="-317500" algn="l" rtl="0">
              <a:spcBef>
                <a:spcPts val="0"/>
              </a:spcBef>
              <a:spcAft>
                <a:spcPts val="0"/>
              </a:spcAft>
              <a:buSzPts val="1400"/>
              <a:buChar char="○"/>
            </a:pPr>
            <a:r>
              <a:rPr lang="en"/>
              <a:t>Room and Board</a:t>
            </a:r>
            <a:endParaRPr/>
          </a:p>
        </p:txBody>
      </p:sp>
      <p:pic>
        <p:nvPicPr>
          <p:cNvPr id="85" name="Google Shape;85;p16"/>
          <p:cNvPicPr preferRelativeResize="0"/>
          <p:nvPr/>
        </p:nvPicPr>
        <p:blipFill>
          <a:blip r:embed="rId3">
            <a:alphaModFix/>
          </a:blip>
          <a:stretch>
            <a:fillRect/>
          </a:stretch>
        </p:blipFill>
        <p:spPr>
          <a:xfrm>
            <a:off x="3858175" y="2489888"/>
            <a:ext cx="2419350" cy="1895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Who needs to apply for Financial Aid?</a:t>
            </a:r>
            <a:endParaRPr/>
          </a:p>
        </p:txBody>
      </p:sp>
      <p:sp>
        <p:nvSpPr>
          <p:cNvPr id="91" name="Google Shape;91;p1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r>
              <a:rPr lang="en" sz="2600"/>
              <a:t>EVERYONE - </a:t>
            </a:r>
            <a:endParaRPr sz="2600"/>
          </a:p>
          <a:p>
            <a:pPr marL="457200" lvl="0" indent="-393700" algn="l" rtl="0">
              <a:spcBef>
                <a:spcPts val="1600"/>
              </a:spcBef>
              <a:spcAft>
                <a:spcPts val="0"/>
              </a:spcAft>
              <a:buSzPts val="2600"/>
              <a:buChar char="●"/>
            </a:pPr>
            <a:r>
              <a:rPr lang="en" sz="2600"/>
              <a:t>What are your beliefs about financial aid, what have you heard?</a:t>
            </a:r>
            <a:endParaRPr sz="2600"/>
          </a:p>
          <a:p>
            <a:pPr marL="0" lvl="0" indent="0" algn="l" rtl="0">
              <a:spcBef>
                <a:spcPts val="1600"/>
              </a:spcBef>
              <a:spcAft>
                <a:spcPts val="1600"/>
              </a:spcAft>
              <a:buNone/>
            </a:pPr>
            <a:endParaRPr sz="2600"/>
          </a:p>
        </p:txBody>
      </p:sp>
      <p:pic>
        <p:nvPicPr>
          <p:cNvPr id="92" name="Google Shape;92;p17"/>
          <p:cNvPicPr preferRelativeResize="0"/>
          <p:nvPr/>
        </p:nvPicPr>
        <p:blipFill>
          <a:blip r:embed="rId3">
            <a:alphaModFix/>
          </a:blip>
          <a:stretch>
            <a:fillRect/>
          </a:stretch>
        </p:blipFill>
        <p:spPr>
          <a:xfrm>
            <a:off x="4851288" y="3020763"/>
            <a:ext cx="2771775" cy="1647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87900" y="458025"/>
            <a:ext cx="8368200" cy="686100"/>
          </a:xfrm>
          <a:prstGeom prst="rect">
            <a:avLst/>
          </a:prstGeom>
          <a:ln w="2857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a:t>Step 1: Create FSA ID </a:t>
            </a:r>
            <a:endParaRPr/>
          </a:p>
        </p:txBody>
      </p:sp>
      <p:sp>
        <p:nvSpPr>
          <p:cNvPr id="98" name="Google Shape;98;p18"/>
          <p:cNvSpPr txBox="1">
            <a:spLocks noGrp="1"/>
          </p:cNvSpPr>
          <p:nvPr>
            <p:ph type="body" idx="1"/>
          </p:nvPr>
        </p:nvSpPr>
        <p:spPr>
          <a:xfrm>
            <a:off x="387900" y="1489825"/>
            <a:ext cx="8368200" cy="209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b="1" u="sng">
                <a:hlinkClick r:id="rId3"/>
              </a:rPr>
              <a:t>fsaid.ed.gov</a:t>
            </a:r>
            <a:endParaRPr sz="2500" b="1"/>
          </a:p>
          <a:p>
            <a:pPr marL="457200" lvl="0" indent="-342900" algn="l" rtl="0">
              <a:spcBef>
                <a:spcPts val="1600"/>
              </a:spcBef>
              <a:spcAft>
                <a:spcPts val="0"/>
              </a:spcAft>
              <a:buSzPts val="1800"/>
              <a:buChar char="●"/>
            </a:pPr>
            <a:r>
              <a:rPr lang="en"/>
              <a:t>Used to electronically sign your FAFSA </a:t>
            </a:r>
            <a:endParaRPr/>
          </a:p>
          <a:p>
            <a:pPr marL="457200" lvl="0" indent="-342900" algn="l" rtl="0">
              <a:spcBef>
                <a:spcPts val="0"/>
              </a:spcBef>
              <a:spcAft>
                <a:spcPts val="0"/>
              </a:spcAft>
              <a:buSzPts val="1800"/>
              <a:buChar char="●"/>
            </a:pPr>
            <a:r>
              <a:rPr lang="en"/>
              <a:t>Create a FSA ID for 1 of your parents (they must have a SSN) </a:t>
            </a:r>
            <a:r>
              <a:rPr lang="en" b="1"/>
              <a:t>&amp; </a:t>
            </a:r>
            <a:r>
              <a:rPr lang="en"/>
              <a:t>1 for you!</a:t>
            </a:r>
            <a:endParaRPr/>
          </a:p>
          <a:p>
            <a:pPr marL="457200" lvl="0" indent="-342900" algn="l" rtl="0">
              <a:spcBef>
                <a:spcPts val="0"/>
              </a:spcBef>
              <a:spcAft>
                <a:spcPts val="0"/>
              </a:spcAft>
              <a:buSzPts val="1800"/>
              <a:buChar char="●"/>
            </a:pPr>
            <a:r>
              <a:rPr lang="en"/>
              <a:t>Write down the FSA ID and don’t share it</a:t>
            </a:r>
            <a:endParaRPr sz="1900" b="1"/>
          </a:p>
        </p:txBody>
      </p:sp>
      <p:pic>
        <p:nvPicPr>
          <p:cNvPr id="99" name="Google Shape;99;p18"/>
          <p:cNvPicPr preferRelativeResize="0"/>
          <p:nvPr/>
        </p:nvPicPr>
        <p:blipFill>
          <a:blip r:embed="rId4">
            <a:alphaModFix/>
          </a:blip>
          <a:stretch>
            <a:fillRect/>
          </a:stretch>
        </p:blipFill>
        <p:spPr>
          <a:xfrm rot="1241970">
            <a:off x="6283762" y="476418"/>
            <a:ext cx="2708327" cy="1354162"/>
          </a:xfrm>
          <a:prstGeom prst="rect">
            <a:avLst/>
          </a:prstGeom>
          <a:noFill/>
          <a:ln>
            <a:noFill/>
          </a:ln>
        </p:spPr>
      </p:pic>
      <p:sp>
        <p:nvSpPr>
          <p:cNvPr id="100" name="Google Shape;100;p18"/>
          <p:cNvSpPr txBox="1"/>
          <p:nvPr/>
        </p:nvSpPr>
        <p:spPr>
          <a:xfrm>
            <a:off x="377625" y="3769425"/>
            <a:ext cx="8164500" cy="10287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rgbClr val="FFFFFF"/>
                </a:solidFill>
                <a:latin typeface="Roboto"/>
                <a:ea typeface="Roboto"/>
                <a:cs typeface="Roboto"/>
                <a:sym typeface="Roboto"/>
              </a:rPr>
              <a:t>If you do not have SSN or parent does not, DO NOT create an FSA ID!</a:t>
            </a:r>
            <a:endParaRPr sz="1900" b="1">
              <a:solidFill>
                <a:srgbClr val="FFFFFF"/>
              </a:solidFill>
              <a:latin typeface="Roboto"/>
              <a:ea typeface="Roboto"/>
              <a:cs typeface="Roboto"/>
              <a:sym typeface="Roboto"/>
            </a:endParaRPr>
          </a:p>
          <a:p>
            <a:pPr marL="457200" lvl="0" indent="-349250" algn="l" rtl="0">
              <a:spcBef>
                <a:spcPts val="0"/>
              </a:spcBef>
              <a:spcAft>
                <a:spcPts val="0"/>
              </a:spcAft>
              <a:buClr>
                <a:schemeClr val="dk1"/>
              </a:buClr>
              <a:buSzPts val="1900"/>
              <a:buFont typeface="Roboto"/>
              <a:buChar char="●"/>
            </a:pPr>
            <a:r>
              <a:rPr lang="en" sz="1900" b="1">
                <a:solidFill>
                  <a:srgbClr val="FFFFFF"/>
                </a:solidFill>
                <a:latin typeface="Roboto"/>
                <a:ea typeface="Roboto"/>
                <a:cs typeface="Roboto"/>
                <a:sym typeface="Roboto"/>
              </a:rPr>
              <a:t>If </a:t>
            </a:r>
            <a:r>
              <a:rPr lang="en" sz="1900" b="1" u="sng">
                <a:solidFill>
                  <a:srgbClr val="FFFFFF"/>
                </a:solidFill>
                <a:latin typeface="Roboto"/>
                <a:ea typeface="Roboto"/>
                <a:cs typeface="Roboto"/>
                <a:sym typeface="Roboto"/>
              </a:rPr>
              <a:t>YOU</a:t>
            </a:r>
            <a:r>
              <a:rPr lang="en" sz="1900" b="1">
                <a:solidFill>
                  <a:srgbClr val="FFFFFF"/>
                </a:solidFill>
                <a:latin typeface="Roboto"/>
                <a:ea typeface="Roboto"/>
                <a:cs typeface="Roboto"/>
                <a:sym typeface="Roboto"/>
              </a:rPr>
              <a:t> have no SSN, begin working on Dream Act Application (CADAA) at </a:t>
            </a:r>
            <a:r>
              <a:rPr lang="en" sz="1900" b="1" u="sng">
                <a:solidFill>
                  <a:srgbClr val="FFFFFF"/>
                </a:solidFill>
                <a:latin typeface="Roboto"/>
                <a:ea typeface="Roboto"/>
                <a:cs typeface="Roboto"/>
                <a:sym typeface="Roboto"/>
                <a:hlinkClick r:id="rId5">
                  <a:extLst>
                    <a:ext uri="{A12FA001-AC4F-418D-AE19-62706E023703}">
                      <ahyp:hlinkClr xmlns:ahyp="http://schemas.microsoft.com/office/drawing/2018/hyperlinkcolor" val="tx"/>
                    </a:ext>
                  </a:extLst>
                </a:hlinkClick>
              </a:rPr>
              <a:t>https://caldreamact.org</a:t>
            </a:r>
            <a:r>
              <a:rPr lang="en" sz="1900" b="1">
                <a:solidFill>
                  <a:schemeClr val="dk1"/>
                </a:solidFill>
                <a:latin typeface="Roboto"/>
                <a:ea typeface="Roboto"/>
                <a:cs typeface="Roboto"/>
                <a:sym typeface="Roboto"/>
              </a:rPr>
              <a:t> </a:t>
            </a:r>
            <a:endParaRPr sz="1900" b="1">
              <a:solidFill>
                <a:schemeClr val="dk1"/>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9"/>
          <p:cNvPicPr preferRelativeResize="0"/>
          <p:nvPr/>
        </p:nvPicPr>
        <p:blipFill>
          <a:blip r:embed="rId3">
            <a:alphaModFix/>
          </a:blip>
          <a:stretch>
            <a:fillRect/>
          </a:stretch>
        </p:blipFill>
        <p:spPr>
          <a:xfrm rot="1241198">
            <a:off x="6655195" y="471962"/>
            <a:ext cx="2278909" cy="1139450"/>
          </a:xfrm>
          <a:prstGeom prst="rect">
            <a:avLst/>
          </a:prstGeom>
          <a:noFill/>
          <a:ln>
            <a:noFill/>
          </a:ln>
        </p:spPr>
      </p:pic>
      <p:pic>
        <p:nvPicPr>
          <p:cNvPr id="106" name="Google Shape;106;p19"/>
          <p:cNvPicPr preferRelativeResize="0"/>
          <p:nvPr/>
        </p:nvPicPr>
        <p:blipFill>
          <a:blip r:embed="rId4">
            <a:alphaModFix/>
          </a:blip>
          <a:stretch>
            <a:fillRect/>
          </a:stretch>
        </p:blipFill>
        <p:spPr>
          <a:xfrm rot="-1161810">
            <a:off x="246637" y="3586425"/>
            <a:ext cx="2168476" cy="1084249"/>
          </a:xfrm>
          <a:prstGeom prst="rect">
            <a:avLst/>
          </a:prstGeom>
          <a:noFill/>
          <a:ln>
            <a:noFill/>
          </a:ln>
        </p:spPr>
      </p:pic>
      <p:sp>
        <p:nvSpPr>
          <p:cNvPr id="107" name="Google Shape;107;p19"/>
          <p:cNvSpPr txBox="1">
            <a:spLocks noGrp="1"/>
          </p:cNvSpPr>
          <p:nvPr>
            <p:ph type="title"/>
          </p:nvPr>
        </p:nvSpPr>
        <p:spPr>
          <a:xfrm>
            <a:off x="387900" y="450550"/>
            <a:ext cx="5532000" cy="661800"/>
          </a:xfrm>
          <a:prstGeom prst="rect">
            <a:avLst/>
          </a:prstGeom>
          <a:ln w="2857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a:t>FSA ID Video</a:t>
            </a:r>
            <a:endParaRPr/>
          </a:p>
        </p:txBody>
      </p:sp>
      <p:pic>
        <p:nvPicPr>
          <p:cNvPr id="108" name="Google Shape;108;p19" descr="How to create an account username and password (FSA ID) tutorial: &#10;&#10;0:25 Personal Information  &#10;1:29 Account Information &#10;1:55 Contact Information &#10;2:13 Communication Preferences  &#10;2:50 Challenge Questions &#10;3:09 Confirm and Verify &#10;3:25 Verify Your Contact Info &#10;&#10;This video will walk you through the process of creating your own FSA ID. An FSA ID is simply a username and password combination, which can be used to securely log in to U.S. Department of Education websites like https://StudentAid.gov and https://fafsa.gov. If you plan to fill out the Free Application for Federal Student Aid (FAFSA®) form when it becomes available on October 1, you (and your parent if you're a dependent student) should create an FSA ID as soon as possible.  &#10;&#10;To create an account, visit https://StudentAid.gov/login" title="How to Create an Account Username and Password (FSA ID)">
            <a:hlinkClick r:id="rId5"/>
          </p:cNvPr>
          <p:cNvPicPr preferRelativeResize="0"/>
          <p:nvPr/>
        </p:nvPicPr>
        <p:blipFill>
          <a:blip r:embed="rId6">
            <a:alphaModFix/>
          </a:blip>
          <a:stretch>
            <a:fillRect/>
          </a:stretch>
        </p:blipFill>
        <p:spPr>
          <a:xfrm>
            <a:off x="2533524" y="1457950"/>
            <a:ext cx="4641800" cy="3481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387900" y="458025"/>
            <a:ext cx="8368200" cy="686100"/>
          </a:xfrm>
          <a:prstGeom prst="rect">
            <a:avLst/>
          </a:prstGeom>
          <a:ln w="2857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a:t>Tips for FSA ID</a:t>
            </a:r>
            <a:endParaRPr/>
          </a:p>
        </p:txBody>
      </p:sp>
      <p:sp>
        <p:nvSpPr>
          <p:cNvPr id="114" name="Google Shape;114;p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Clr>
                <a:srgbClr val="FFFFFF"/>
              </a:buClr>
              <a:buSzPts val="2200"/>
              <a:buChar char="●"/>
            </a:pPr>
            <a:r>
              <a:rPr lang="en" sz="2200">
                <a:solidFill>
                  <a:srgbClr val="FFFFFF"/>
                </a:solidFill>
              </a:rPr>
              <a:t>Do </a:t>
            </a:r>
            <a:r>
              <a:rPr lang="en" sz="2200" b="1">
                <a:solidFill>
                  <a:srgbClr val="FFFFFF"/>
                </a:solidFill>
              </a:rPr>
              <a:t>not</a:t>
            </a:r>
            <a:r>
              <a:rPr lang="en" sz="2200">
                <a:solidFill>
                  <a:srgbClr val="FFFFFF"/>
                </a:solidFill>
              </a:rPr>
              <a:t> use your school email address use your private one.</a:t>
            </a:r>
            <a:endParaRPr sz="2200">
              <a:solidFill>
                <a:srgbClr val="FFFFFF"/>
              </a:solidFill>
            </a:endParaRPr>
          </a:p>
          <a:p>
            <a:pPr marL="457200" lvl="0" indent="-368300" algn="l" rtl="0">
              <a:lnSpc>
                <a:spcPct val="150000"/>
              </a:lnSpc>
              <a:spcBef>
                <a:spcPts val="0"/>
              </a:spcBef>
              <a:spcAft>
                <a:spcPts val="0"/>
              </a:spcAft>
              <a:buClr>
                <a:srgbClr val="FFFFFF"/>
              </a:buClr>
              <a:buSzPts val="2200"/>
              <a:buChar char="●"/>
            </a:pPr>
            <a:r>
              <a:rPr lang="en" sz="2200">
                <a:solidFill>
                  <a:srgbClr val="FFFFFF"/>
                </a:solidFill>
              </a:rPr>
              <a:t>Do not put your email address down as your parents; if your parents do not have an email account create one for them</a:t>
            </a:r>
            <a:endParaRPr sz="2200">
              <a:solidFill>
                <a:srgbClr val="FFFFFF"/>
              </a:solidFill>
            </a:endParaRPr>
          </a:p>
          <a:p>
            <a:pPr marL="457200" lvl="0" indent="-368300" algn="l" rtl="0">
              <a:lnSpc>
                <a:spcPct val="150000"/>
              </a:lnSpc>
              <a:spcBef>
                <a:spcPts val="0"/>
              </a:spcBef>
              <a:spcAft>
                <a:spcPts val="0"/>
              </a:spcAft>
              <a:buClr>
                <a:srgbClr val="FFFFFF"/>
              </a:buClr>
              <a:buSzPts val="2200"/>
              <a:buChar char="●"/>
            </a:pPr>
            <a:r>
              <a:rPr lang="en" sz="2200">
                <a:solidFill>
                  <a:srgbClr val="FFFFFF"/>
                </a:solidFill>
              </a:rPr>
              <a:t>Make sure your name matches exactly the same as it is written on your social security card.</a:t>
            </a:r>
            <a:endParaRPr sz="2200">
              <a:solidFill>
                <a:srgbClr val="FFFFFF"/>
              </a:solidFill>
            </a:endParaRPr>
          </a:p>
          <a:p>
            <a:pPr marL="457200" lvl="0" indent="-368300" algn="l" rtl="0">
              <a:lnSpc>
                <a:spcPct val="150000"/>
              </a:lnSpc>
              <a:spcBef>
                <a:spcPts val="0"/>
              </a:spcBef>
              <a:spcAft>
                <a:spcPts val="0"/>
              </a:spcAft>
              <a:buClr>
                <a:srgbClr val="FFFFFF"/>
              </a:buClr>
              <a:buSzPts val="2200"/>
              <a:buChar char="●"/>
            </a:pPr>
            <a:r>
              <a:rPr lang="en" sz="2200">
                <a:solidFill>
                  <a:srgbClr val="FFFFFF"/>
                </a:solidFill>
              </a:rPr>
              <a:t>Double check information is written correctly. </a:t>
            </a:r>
            <a:endParaRPr sz="2200">
              <a:solidFill>
                <a:srgbClr val="FFFFFF"/>
              </a:solidFill>
            </a:endParaRPr>
          </a:p>
          <a:p>
            <a:pPr marL="0" lvl="0" indent="0" algn="l" rtl="0">
              <a:spcBef>
                <a:spcPts val="0"/>
              </a:spcBef>
              <a:spcAft>
                <a:spcPts val="1600"/>
              </a:spcAft>
              <a:buNone/>
            </a:pPr>
            <a:endParaRPr>
              <a:solidFill>
                <a:srgbClr val="FFFFFF"/>
              </a:solidFill>
            </a:endParaRPr>
          </a:p>
        </p:txBody>
      </p:sp>
      <p:pic>
        <p:nvPicPr>
          <p:cNvPr id="115" name="Google Shape;115;p20"/>
          <p:cNvPicPr preferRelativeResize="0"/>
          <p:nvPr/>
        </p:nvPicPr>
        <p:blipFill>
          <a:blip r:embed="rId3">
            <a:alphaModFix/>
          </a:blip>
          <a:stretch>
            <a:fillRect/>
          </a:stretch>
        </p:blipFill>
        <p:spPr>
          <a:xfrm>
            <a:off x="7074575" y="71422"/>
            <a:ext cx="1843200" cy="1418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87900" y="-51800"/>
            <a:ext cx="8368200" cy="6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Create Your FSA ID </a:t>
            </a:r>
            <a:endParaRPr/>
          </a:p>
        </p:txBody>
      </p:sp>
      <p:pic>
        <p:nvPicPr>
          <p:cNvPr id="121" name="Google Shape;121;p21" descr="💖 LIKE&#10;💖 SUBSCRIBE FOR MORE&#10;💖 COMMENT &quot;NICE VID!&quot;&#10;&#10;This timer is one for your classroom or if you just want that classroom vibe. This is a 15 minute timer with music and an alarm at the end. Enjoy! 😀&#10;&#10;&#10;More Classroom Timers:&#10;20 MINUTE TIMER https://bit.ly/3iyIYH3&#10;25 MINUTE TIMER https://bit.ly/2XXvmM6&#10;25 MINUTE TIMER https://bit.ly/2KFShIP&#10;&#10;&#10;⏰ Subscribe for more! https://bit.ly/2YGqsnx&#10;🎵 My other channel with playlists only: https://bit.ly/333wLnb&#10;&#10;&#10;Pomodoro Music Timer has cool themed timers using the pomodoro technique, some with music and some without music, and an alarm at the end to let you know time's up.  &#10;&#10;This channel has timers you can use for reading, homework, studying, keeping track of your game time, working out, for recess, church services, or just relaxing. &#10;&#10;All videos are original creation of Pomodoro Music Timer channel. All the video background and timers are created by Pomodoro Music timer. All the music used are licensed via Storyblocks.&#10;&#10;#classtimer    #studytimer    #15minutetimer" title="CLASSROOM 15 MINUTE TIMER with MUSIC &amp; ALARM">
            <a:hlinkClick r:id="rId3"/>
          </p:cNvPr>
          <p:cNvPicPr preferRelativeResize="0"/>
          <p:nvPr/>
        </p:nvPicPr>
        <p:blipFill>
          <a:blip r:embed="rId4">
            <a:alphaModFix/>
          </a:blip>
          <a:stretch>
            <a:fillRect/>
          </a:stretch>
        </p:blipFill>
        <p:spPr>
          <a:xfrm>
            <a:off x="1508975" y="702475"/>
            <a:ext cx="5921350" cy="4441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484</Words>
  <Application>Microsoft Office PowerPoint</Application>
  <PresentationFormat>On-screen Show (16:9)</PresentationFormat>
  <Paragraphs>54</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Roboto</vt:lpstr>
      <vt:lpstr>Roboto Mono</vt:lpstr>
      <vt:lpstr>Arial</vt:lpstr>
      <vt:lpstr>Roboto Slab</vt:lpstr>
      <vt:lpstr>Marina</vt:lpstr>
      <vt:lpstr>How to Create an FSA ID</vt:lpstr>
      <vt:lpstr>CALIFORNIACOLLEGES.EDU</vt:lpstr>
      <vt:lpstr>What will we be covering today?</vt:lpstr>
      <vt:lpstr>What is Financial Aid?</vt:lpstr>
      <vt:lpstr>Who needs to apply for Financial Aid?</vt:lpstr>
      <vt:lpstr>Step 1: Create FSA ID </vt:lpstr>
      <vt:lpstr>FSA ID Video</vt:lpstr>
      <vt:lpstr>Tips for FSA ID</vt:lpstr>
      <vt:lpstr>Create Your FSA ID </vt:lpstr>
      <vt:lpstr>Step 2: Complete an Application </vt:lpstr>
      <vt:lpstr>Important Information for College &amp; Career Day</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Create an FSA ID</dc:title>
  <dc:creator>Garcia, Claudia (cgarcia2@psusd.us)</dc:creator>
  <cp:lastModifiedBy>Garcia, Claudia (cgarcia2@psusd.us)</cp:lastModifiedBy>
  <cp:revision>1</cp:revision>
  <dcterms:modified xsi:type="dcterms:W3CDTF">2022-09-23T17:12:22Z</dcterms:modified>
</cp:coreProperties>
</file>