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30" r:id="rId3"/>
    <p:sldId id="323" r:id="rId4"/>
    <p:sldId id="312" r:id="rId5"/>
    <p:sldId id="258" r:id="rId6"/>
    <p:sldId id="260" r:id="rId7"/>
    <p:sldId id="317" r:id="rId8"/>
    <p:sldId id="324" r:id="rId9"/>
    <p:sldId id="325" r:id="rId10"/>
    <p:sldId id="314" r:id="rId11"/>
    <p:sldId id="318" r:id="rId12"/>
    <p:sldId id="315" r:id="rId13"/>
    <p:sldId id="321" r:id="rId14"/>
    <p:sldId id="331" r:id="rId15"/>
    <p:sldId id="332" r:id="rId16"/>
    <p:sldId id="310" r:id="rId17"/>
    <p:sldId id="307" r:id="rId18"/>
    <p:sldId id="319" r:id="rId19"/>
    <p:sldId id="320" r:id="rId20"/>
    <p:sldId id="322" r:id="rId21"/>
    <p:sldId id="309" r:id="rId22"/>
    <p:sldId id="311" r:id="rId23"/>
    <p:sldId id="313" r:id="rId24"/>
    <p:sldId id="326" r:id="rId25"/>
    <p:sldId id="316"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5" r:id="rId46"/>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Gill Sans MT"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Gill Sans MT"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Gill Sans MT"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Gill Sans MT" pitchFamily="34" charset="0"/>
        <a:ea typeface="MS PGothic" pitchFamily="34" charset="-128"/>
        <a:cs typeface="+mn-cs"/>
      </a:defRPr>
    </a:lvl5pPr>
    <a:lvl6pPr marL="2286000" algn="l" defTabSz="914400" rtl="0" eaLnBrk="1" latinLnBrk="0" hangingPunct="1">
      <a:defRPr kern="1200">
        <a:solidFill>
          <a:schemeClr val="tx1"/>
        </a:solidFill>
        <a:latin typeface="Gill Sans MT" pitchFamily="34" charset="0"/>
        <a:ea typeface="MS PGothic" pitchFamily="34" charset="-128"/>
        <a:cs typeface="+mn-cs"/>
      </a:defRPr>
    </a:lvl6pPr>
    <a:lvl7pPr marL="2743200" algn="l" defTabSz="914400" rtl="0" eaLnBrk="1" latinLnBrk="0" hangingPunct="1">
      <a:defRPr kern="1200">
        <a:solidFill>
          <a:schemeClr val="tx1"/>
        </a:solidFill>
        <a:latin typeface="Gill Sans MT" pitchFamily="34" charset="0"/>
        <a:ea typeface="MS PGothic" pitchFamily="34" charset="-128"/>
        <a:cs typeface="+mn-cs"/>
      </a:defRPr>
    </a:lvl7pPr>
    <a:lvl8pPr marL="3200400" algn="l" defTabSz="914400" rtl="0" eaLnBrk="1" latinLnBrk="0" hangingPunct="1">
      <a:defRPr kern="1200">
        <a:solidFill>
          <a:schemeClr val="tx1"/>
        </a:solidFill>
        <a:latin typeface="Gill Sans MT" pitchFamily="34" charset="0"/>
        <a:ea typeface="MS PGothic" pitchFamily="34" charset="-128"/>
        <a:cs typeface="+mn-cs"/>
      </a:defRPr>
    </a:lvl8pPr>
    <a:lvl9pPr marL="3657600" algn="l" defTabSz="914400" rtl="0" eaLnBrk="1" latinLnBrk="0" hangingPunct="1">
      <a:defRPr kern="1200">
        <a:solidFill>
          <a:schemeClr val="tx1"/>
        </a:solidFill>
        <a:latin typeface="Gill Sans MT" pitchFamily="34" charset="0"/>
        <a:ea typeface="MS PGothic" pitchFamily="34" charset="-128"/>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684" autoAdjust="0"/>
  </p:normalViewPr>
  <p:slideViewPr>
    <p:cSldViewPr snapToGrid="0" snapToObjects="1">
      <p:cViewPr>
        <p:scale>
          <a:sx n="120" d="100"/>
          <a:sy n="120" d="100"/>
        </p:scale>
        <p:origin x="1338" y="216"/>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A0D3D-E4F1-479B-98DF-4DCFBB754838}" type="datetimeFigureOut">
              <a:rPr lang="en-US" smtClean="0"/>
              <a:t>1/25/2023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937D5-F084-445C-81F4-92617C88F4DA}" type="slidenum">
              <a:rPr lang="en-US" smtClean="0"/>
              <a:t>‹#›</a:t>
            </a:fld>
            <a:endParaRPr lang="en-US"/>
          </a:p>
        </p:txBody>
      </p:sp>
    </p:spTree>
    <p:extLst>
      <p:ext uri="{BB962C8B-B14F-4D97-AF65-F5344CB8AC3E}">
        <p14:creationId xmlns:p14="http://schemas.microsoft.com/office/powerpoint/2010/main" val="327820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a:xfrm>
            <a:off x="0" y="4411663"/>
            <a:ext cx="9144000" cy="1201737"/>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 name="Freeform 4"/>
          <p:cNvSpPr/>
          <p:nvPr/>
        </p:nvSpPr>
        <p:spPr>
          <a:xfrm>
            <a:off x="-76" y="4411265"/>
            <a:ext cx="9144093" cy="120253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6" name="Freeform 5"/>
          <p:cNvSpPr/>
          <p:nvPr/>
        </p:nvSpPr>
        <p:spPr>
          <a:xfrm>
            <a:off x="0" y="4621213"/>
            <a:ext cx="9147175" cy="10953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7" name="Rectangle 6"/>
          <p:cNvSpPr/>
          <p:nvPr/>
        </p:nvSpPr>
        <p:spPr>
          <a:xfrm>
            <a:off x="0" y="4384675"/>
            <a:ext cx="9144000" cy="6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0" y="4586288"/>
            <a:ext cx="9144000" cy="1058862"/>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0" y="1397000"/>
            <a:ext cx="3886200" cy="1270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2669645"/>
            <a:ext cx="3886200" cy="1521354"/>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D6279FEC-3D90-46B0-A693-C0DFD08797B2}" type="datetime4">
              <a:rPr lang="en-US" altLang="en-US"/>
              <a:pPr>
                <a:defRPr/>
              </a:pPr>
              <a:t>January 25, 2023</a:t>
            </a:fld>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normAutofit/>
          </a:bodyPr>
          <a:lstStyle>
            <a:lvl1pPr>
              <a:defRPr/>
            </a:lvl1pPr>
          </a:lstStyle>
          <a:p>
            <a:pPr>
              <a:defRPr/>
            </a:pPr>
            <a:fld id="{5509EB89-0F14-4E74-9192-E37172D5E18F}" type="slidenum">
              <a:rPr lang="en-US" altLang="en-US"/>
              <a:pPr>
                <a:defRPr/>
              </a:pPr>
              <a:t>‹#›</a:t>
            </a:fld>
            <a:endParaRPr lang="en-US"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userDrawn="1"/>
        </p:nvSpPr>
        <p:spPr>
          <a:xfrm>
            <a:off x="0" y="4548188"/>
            <a:ext cx="7239000" cy="1166812"/>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userDrawn="1"/>
        </p:nvSpPr>
        <p:spPr>
          <a:xfrm>
            <a:off x="1808163" y="5122863"/>
            <a:ext cx="7337425" cy="5937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userDrawn="1"/>
        </p:nvSpPr>
        <p:spPr>
          <a:xfrm>
            <a:off x="0" y="4510088"/>
            <a:ext cx="7605713" cy="773112"/>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userDrawn="1"/>
        </p:nvSpPr>
        <p:spPr>
          <a:xfrm>
            <a:off x="1681163" y="5097463"/>
            <a:ext cx="7464425" cy="61753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A21104DF-885E-4041-9C99-8667CE987EDD}" type="datetime4">
              <a:rPr lang="en-US" altLang="en-US"/>
              <a:pPr>
                <a:defRPr/>
              </a:pPr>
              <a:t>January 25, 2023</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ECBDCD3-E886-4975-913B-405A19771011}" type="slidenum">
              <a:rPr lang="en-US" altLang="en-US"/>
              <a:pPr>
                <a:defRPr/>
              </a:pPr>
              <a:t>‹#›</a:t>
            </a:fld>
            <a:endParaRPr lang="en-US"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p:nvPr userDrawn="1"/>
        </p:nvSpPr>
        <p:spPr>
          <a:xfrm>
            <a:off x="0" y="4548188"/>
            <a:ext cx="7239000" cy="1166812"/>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userDrawn="1"/>
        </p:nvSpPr>
        <p:spPr>
          <a:xfrm>
            <a:off x="1808163" y="5122863"/>
            <a:ext cx="7337425" cy="5937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userDrawn="1"/>
        </p:nvSpPr>
        <p:spPr>
          <a:xfrm>
            <a:off x="0" y="4510088"/>
            <a:ext cx="7605713" cy="773112"/>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userDrawn="1"/>
        </p:nvSpPr>
        <p:spPr>
          <a:xfrm>
            <a:off x="1681163" y="5097463"/>
            <a:ext cx="7464425" cy="61753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320888C3-E0A0-4272-9460-F92973E0655D}" type="datetime4">
              <a:rPr lang="en-US" altLang="en-US"/>
              <a:pPr>
                <a:defRPr/>
              </a:pPr>
              <a:t>January 25, 2023</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AFDAF8D-5CB0-4250-A596-F8C04A3367D2}" type="slidenum">
              <a:rPr lang="en-US" altLang="en-US"/>
              <a:pPr>
                <a:defRPr/>
              </a:pPr>
              <a:t>‹#›</a:t>
            </a:fld>
            <a:endParaRPr lang="en-US"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a:xfrm>
            <a:off x="0" y="4548188"/>
            <a:ext cx="7239000" cy="1166812"/>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1808163" y="5122863"/>
            <a:ext cx="7337425" cy="5937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0" y="4510088"/>
            <a:ext cx="7605713" cy="773112"/>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1681163" y="5097463"/>
            <a:ext cx="7464425" cy="61753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333501"/>
            <a:ext cx="7772400" cy="311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D417C8D9-7B25-4A2F-884F-E0EBD14F9FED}" type="datetime4">
              <a:rPr lang="en-US" altLang="en-US"/>
              <a:pPr>
                <a:defRPr/>
              </a:pPr>
              <a:t>January 25, 2023</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C00AEC0-CC86-4BA1-9471-5350B918A3B6}" type="slidenum">
              <a:rPr lang="en-US" altLang="en-US"/>
              <a:pPr>
                <a:defRPr/>
              </a:pPr>
              <a:t>‹#›</a:t>
            </a:fld>
            <a:endParaRPr lang="en-US"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0" y="4621213"/>
            <a:ext cx="9147175" cy="10953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0" y="4411663"/>
            <a:ext cx="9144000" cy="1201737"/>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76" y="4411265"/>
            <a:ext cx="9144093" cy="120253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4384675"/>
            <a:ext cx="9144000" cy="6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0" y="4586288"/>
            <a:ext cx="9144000" cy="1058862"/>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3028156"/>
            <a:ext cx="7772400" cy="1135063"/>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1778000"/>
            <a:ext cx="7772400" cy="1250156"/>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46517C77-7284-46FC-AF46-733711F0613C}" type="datetime4">
              <a:rPr lang="en-US" altLang="en-US"/>
              <a:pPr>
                <a:defRPr/>
              </a:pPr>
              <a:t>January 25, 2023</a:t>
            </a:fld>
            <a:endParaRPr lang="en-US" alt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C19F03C-6B44-4702-BD3E-5FC36A0AB11D}" type="slidenum">
              <a:rPr lang="en-US" altLang="en-US"/>
              <a:pPr>
                <a:defRPr/>
              </a:pPr>
              <a:t>‹#›</a:t>
            </a:fld>
            <a:endParaRPr lang="en-US"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Freeform 4"/>
          <p:cNvSpPr/>
          <p:nvPr/>
        </p:nvSpPr>
        <p:spPr>
          <a:xfrm>
            <a:off x="1808163" y="5122863"/>
            <a:ext cx="7337425" cy="5937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0" y="4548188"/>
            <a:ext cx="7239000" cy="1166812"/>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0" y="4510088"/>
            <a:ext cx="7605713" cy="773112"/>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681163" y="5097463"/>
            <a:ext cx="7464425" cy="61753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685800" y="1280160"/>
            <a:ext cx="3657600" cy="323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280160"/>
            <a:ext cx="3657600" cy="323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p:cNvSpPr>
            <a:spLocks noGrp="1"/>
          </p:cNvSpPr>
          <p:nvPr>
            <p:ph type="dt" sz="half" idx="15"/>
          </p:nvPr>
        </p:nvSpPr>
        <p:spPr/>
        <p:txBody>
          <a:bodyPr/>
          <a:lstStyle>
            <a:lvl1pPr>
              <a:defRPr/>
            </a:lvl1pPr>
          </a:lstStyle>
          <a:p>
            <a:pPr>
              <a:defRPr/>
            </a:pPr>
            <a:fld id="{A46A157D-6B40-4048-A4E0-154720E9390B}" type="datetime4">
              <a:rPr lang="en-US" altLang="en-US"/>
              <a:pPr>
                <a:defRPr/>
              </a:pPr>
              <a:t>January 25, 2023</a:t>
            </a:fld>
            <a:endParaRPr lang="en-US" altLang="en-US"/>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FB822D00-DEFF-4605-BC76-C376597BCD03}" type="slidenum">
              <a:rPr lang="en-US" altLang="en-US"/>
              <a:pPr>
                <a:defRPr/>
              </a:pPr>
              <a:t>‹#›</a:t>
            </a:fld>
            <a:endParaRPr lang="en-US"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Freeform 6"/>
          <p:cNvSpPr/>
          <p:nvPr/>
        </p:nvSpPr>
        <p:spPr>
          <a:xfrm>
            <a:off x="1808163" y="5122863"/>
            <a:ext cx="7337425" cy="5937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0" y="4548188"/>
            <a:ext cx="7239000" cy="1166812"/>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0" y="4510088"/>
            <a:ext cx="7605713" cy="773112"/>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1681163" y="5097463"/>
            <a:ext cx="7464425" cy="61753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79261"/>
            <a:ext cx="3657600" cy="533135"/>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279261"/>
            <a:ext cx="3657600" cy="533135"/>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1841500"/>
            <a:ext cx="3657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1841500"/>
            <a:ext cx="36576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p:cNvSpPr>
            <a:spLocks noGrp="1"/>
          </p:cNvSpPr>
          <p:nvPr>
            <p:ph type="dt" sz="half" idx="15"/>
          </p:nvPr>
        </p:nvSpPr>
        <p:spPr/>
        <p:txBody>
          <a:bodyPr/>
          <a:lstStyle>
            <a:lvl1pPr>
              <a:defRPr/>
            </a:lvl1pPr>
          </a:lstStyle>
          <a:p>
            <a:pPr>
              <a:defRPr/>
            </a:pPr>
            <a:fld id="{47FEEF47-F2F3-405C-BD56-468BD8AF01AC}" type="datetime4">
              <a:rPr lang="en-US" altLang="en-US"/>
              <a:pPr>
                <a:defRPr/>
              </a:pPr>
              <a:t>January 25, 2023</a:t>
            </a:fld>
            <a:endParaRPr lang="en-US" altLang="en-US"/>
          </a:p>
        </p:txBody>
      </p:sp>
      <p:sp>
        <p:nvSpPr>
          <p:cNvPr id="12" name="Footer Placeholder 7"/>
          <p:cNvSpPr>
            <a:spLocks noGrp="1"/>
          </p:cNvSpPr>
          <p:nvPr>
            <p:ph type="ftr" sz="quarter" idx="16"/>
          </p:nvPr>
        </p:nvSpPr>
        <p:spPr/>
        <p:txBody>
          <a:bodyPr/>
          <a:lstStyle>
            <a:lvl1pPr>
              <a:defRPr/>
            </a:lvl1pPr>
          </a:lstStyle>
          <a:p>
            <a:pPr>
              <a:defRPr/>
            </a:pPr>
            <a:endParaRPr lang="en-US"/>
          </a:p>
        </p:txBody>
      </p:sp>
      <p:sp>
        <p:nvSpPr>
          <p:cNvPr id="13" name="Slide Number Placeholder 8"/>
          <p:cNvSpPr>
            <a:spLocks noGrp="1"/>
          </p:cNvSpPr>
          <p:nvPr>
            <p:ph type="sldNum" sz="quarter" idx="17"/>
          </p:nvPr>
        </p:nvSpPr>
        <p:spPr/>
        <p:txBody>
          <a:bodyPr/>
          <a:lstStyle>
            <a:lvl1pPr>
              <a:defRPr/>
            </a:lvl1pPr>
          </a:lstStyle>
          <a:p>
            <a:pPr>
              <a:defRPr/>
            </a:pPr>
            <a:fld id="{D198D165-C65D-4A3F-A388-D5515CA0A892}" type="slidenum">
              <a:rPr lang="en-US" altLang="en-US"/>
              <a:pPr>
                <a:defRPr/>
              </a:pPr>
              <a:t>‹#›</a:t>
            </a:fld>
            <a:endParaRPr lang="en-US"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a:xfrm>
            <a:off x="0" y="4175125"/>
            <a:ext cx="7439025" cy="13096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3"/>
          <p:cNvSpPr/>
          <p:nvPr/>
        </p:nvSpPr>
        <p:spPr>
          <a:xfrm>
            <a:off x="0" y="4776788"/>
            <a:ext cx="9147175" cy="9382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0" y="4144963"/>
            <a:ext cx="7675563" cy="773112"/>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3175" y="4746625"/>
            <a:ext cx="9147175" cy="774700"/>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lvl1pPr>
              <a:defRPr/>
            </a:lvl1pPr>
          </a:lstStyle>
          <a:p>
            <a:pPr>
              <a:defRPr/>
            </a:pPr>
            <a:fld id="{53E3A70F-28B4-4134-B246-392942010DBE}" type="datetime4">
              <a:rPr lang="en-US" altLang="en-US"/>
              <a:pPr>
                <a:defRPr/>
              </a:pPr>
              <a:t>January 25, 2023</a:t>
            </a:fld>
            <a:endParaRPr lang="en-US" alt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7262C66B-B3B3-4207-8CE7-A4EDE2E610C2}" type="slidenum">
              <a:rPr lang="en-US" altLang="en-US"/>
              <a:pPr>
                <a:defRPr/>
              </a:pPr>
              <a:t>‹#›</a:t>
            </a:fld>
            <a:endParaRPr lang="en-US"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p:nvSpPr>
        <p:spPr>
          <a:xfrm>
            <a:off x="0" y="4776788"/>
            <a:ext cx="9147175" cy="9382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reeform 2"/>
          <p:cNvSpPr/>
          <p:nvPr/>
        </p:nvSpPr>
        <p:spPr>
          <a:xfrm>
            <a:off x="0" y="4484688"/>
            <a:ext cx="3286125" cy="10064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3"/>
          <p:cNvSpPr/>
          <p:nvPr/>
        </p:nvSpPr>
        <p:spPr>
          <a:xfrm>
            <a:off x="-3175" y="4746625"/>
            <a:ext cx="9147175" cy="774700"/>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0" y="4456113"/>
            <a:ext cx="3425825" cy="78740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ate Placeholder 1"/>
          <p:cNvSpPr>
            <a:spLocks noGrp="1"/>
          </p:cNvSpPr>
          <p:nvPr>
            <p:ph type="dt" sz="half" idx="10"/>
          </p:nvPr>
        </p:nvSpPr>
        <p:spPr/>
        <p:txBody>
          <a:bodyPr/>
          <a:lstStyle>
            <a:lvl1pPr>
              <a:defRPr/>
            </a:lvl1pPr>
          </a:lstStyle>
          <a:p>
            <a:pPr>
              <a:defRPr/>
            </a:pPr>
            <a:fld id="{C95FA57E-6CFD-44F0-BC30-718B079F2605}" type="datetime4">
              <a:rPr lang="en-US" altLang="en-US"/>
              <a:pPr>
                <a:defRPr/>
              </a:pPr>
              <a:t>January 25, 2023</a:t>
            </a:fld>
            <a:endParaRPr lang="en-US" alt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F83DC387-31F1-4386-8DB6-046790AF6996}" type="slidenum">
              <a:rPr lang="en-US" altLang="en-US"/>
              <a:pPr>
                <a:defRPr/>
              </a:pPr>
              <a:t>‹#›</a:t>
            </a:fld>
            <a:endParaRPr lang="en-US"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Freeform 4"/>
          <p:cNvSpPr/>
          <p:nvPr/>
        </p:nvSpPr>
        <p:spPr>
          <a:xfrm>
            <a:off x="0" y="4175125"/>
            <a:ext cx="7439025" cy="13096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0" y="4776788"/>
            <a:ext cx="9147175" cy="9382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0" y="4144963"/>
            <a:ext cx="7675563" cy="773112"/>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3175" y="4746625"/>
            <a:ext cx="9147175" cy="774700"/>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76656" y="508000"/>
            <a:ext cx="3383280" cy="7620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508000"/>
            <a:ext cx="3886200" cy="349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272540"/>
            <a:ext cx="3383280" cy="274320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9" name="Date Placeholder 4"/>
          <p:cNvSpPr>
            <a:spLocks noGrp="1"/>
          </p:cNvSpPr>
          <p:nvPr>
            <p:ph type="dt" sz="half" idx="15"/>
          </p:nvPr>
        </p:nvSpPr>
        <p:spPr/>
        <p:txBody>
          <a:bodyPr/>
          <a:lstStyle>
            <a:lvl1pPr>
              <a:defRPr/>
            </a:lvl1pPr>
          </a:lstStyle>
          <a:p>
            <a:pPr>
              <a:defRPr/>
            </a:pPr>
            <a:fld id="{15D2D15A-DDA1-4DA9-B785-BEC2264D756A}" type="datetime4">
              <a:rPr lang="en-US" altLang="en-US"/>
              <a:pPr>
                <a:defRPr/>
              </a:pPr>
              <a:t>January 25, 2023</a:t>
            </a:fld>
            <a:endParaRPr lang="en-US" altLang="en-US"/>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856B80B1-637B-41B2-A13D-90799DB92AF0}" type="slidenum">
              <a:rPr lang="en-US" altLang="en-US"/>
              <a:pPr>
                <a:defRPr/>
              </a:pPr>
              <a:t>‹#›</a:t>
            </a:fld>
            <a:endParaRPr lang="en-US"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Freeform 4"/>
          <p:cNvSpPr/>
          <p:nvPr/>
        </p:nvSpPr>
        <p:spPr>
          <a:xfrm>
            <a:off x="1808163" y="5122863"/>
            <a:ext cx="7337425" cy="5937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0" y="4548188"/>
            <a:ext cx="7239000" cy="1166812"/>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0" y="4510088"/>
            <a:ext cx="7605713" cy="773112"/>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681163" y="5097463"/>
            <a:ext cx="7464425" cy="61753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572000" y="508001"/>
            <a:ext cx="3886200" cy="34924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4" name="Title 1"/>
          <p:cNvSpPr>
            <a:spLocks noGrp="1"/>
          </p:cNvSpPr>
          <p:nvPr>
            <p:ph type="title"/>
          </p:nvPr>
        </p:nvSpPr>
        <p:spPr>
          <a:xfrm>
            <a:off x="676656" y="508000"/>
            <a:ext cx="3383280" cy="7620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7" y="1270000"/>
            <a:ext cx="3381375" cy="2746375"/>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9" name="Date Placeholder 4"/>
          <p:cNvSpPr>
            <a:spLocks noGrp="1"/>
          </p:cNvSpPr>
          <p:nvPr>
            <p:ph type="dt" sz="half" idx="15"/>
          </p:nvPr>
        </p:nvSpPr>
        <p:spPr/>
        <p:txBody>
          <a:bodyPr/>
          <a:lstStyle>
            <a:lvl1pPr>
              <a:defRPr/>
            </a:lvl1pPr>
          </a:lstStyle>
          <a:p>
            <a:pPr>
              <a:defRPr/>
            </a:pPr>
            <a:fld id="{E9E41485-C879-4D9C-BB85-9F7AAB8406E1}" type="datetime4">
              <a:rPr lang="en-US" altLang="en-US"/>
              <a:pPr>
                <a:defRPr/>
              </a:pPr>
              <a:t>January 25, 2023</a:t>
            </a:fld>
            <a:endParaRPr lang="en-US" altLang="en-US"/>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64104589-4831-4A6B-893A-4CD87CDA6AAD}" type="slidenum">
              <a:rPr lang="en-US" altLang="en-US"/>
              <a:pPr>
                <a:defRPr/>
              </a:pPr>
              <a:t>‹#›</a:t>
            </a:fld>
            <a:endParaRPr lang="en-US"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715000"/>
          </a:xfrm>
          <a:prstGeom prst="rect">
            <a:avLst/>
          </a:prstGeom>
          <a:blipFill dpi="0" rotWithShape="1">
            <a:blip r:embed="rId14"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685800" y="228600"/>
            <a:ext cx="7772400" cy="952500"/>
          </a:xfrm>
          <a:prstGeom prst="rect">
            <a:avLst/>
          </a:prstGeom>
        </p:spPr>
        <p:txBody>
          <a:bodyPr vert="horz" lIns="0" tIns="45720" rIns="0" bIns="45720" rtlCol="0" anchor="ctr">
            <a:normAutofit/>
          </a:bodyPr>
          <a:lstStyle/>
          <a:p>
            <a:r>
              <a:rPr lang="en-US" dirty="0"/>
              <a:t>Click to edit Master title style</a:t>
            </a:r>
          </a:p>
        </p:txBody>
      </p:sp>
      <p:sp>
        <p:nvSpPr>
          <p:cNvPr id="2054" name="Text Placeholder 2"/>
          <p:cNvSpPr>
            <a:spLocks noGrp="1"/>
          </p:cNvSpPr>
          <p:nvPr>
            <p:ph type="body" idx="1"/>
          </p:nvPr>
        </p:nvSpPr>
        <p:spPr bwMode="auto">
          <a:xfrm>
            <a:off x="685800" y="1333500"/>
            <a:ext cx="7772400" cy="37719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400800" y="5346700"/>
            <a:ext cx="1981200" cy="304800"/>
          </a:xfrm>
          <a:prstGeom prst="rect">
            <a:avLst/>
          </a:prstGeom>
        </p:spPr>
        <p:txBody>
          <a:bodyPr vert="horz" wrap="square" lIns="0" tIns="45720" rIns="0" bIns="0" numCol="1" anchor="b" anchorCtr="0" compatLnSpc="1">
            <a:prstTxWarp prst="textNoShape">
              <a:avLst/>
            </a:prstTxWarp>
          </a:bodyPr>
          <a:lstStyle>
            <a:lvl1pPr algn="r">
              <a:defRPr sz="900">
                <a:solidFill>
                  <a:srgbClr val="4D4D4D"/>
                </a:solidFill>
              </a:defRPr>
            </a:lvl1pPr>
          </a:lstStyle>
          <a:p>
            <a:pPr>
              <a:defRPr/>
            </a:pPr>
            <a:fld id="{474E4BB6-88E2-4B52-981D-9E4C9ECAE196}" type="datetime4">
              <a:rPr lang="en-US" altLang="en-US"/>
              <a:pPr>
                <a:defRPr/>
              </a:pPr>
              <a:t>January 25, 2023</a:t>
            </a:fld>
            <a:endParaRPr lang="en-US" altLang="en-US"/>
          </a:p>
        </p:txBody>
      </p:sp>
      <p:sp>
        <p:nvSpPr>
          <p:cNvPr id="5" name="Footer Placeholder 4"/>
          <p:cNvSpPr>
            <a:spLocks noGrp="1"/>
          </p:cNvSpPr>
          <p:nvPr>
            <p:ph type="ftr" sz="quarter" idx="3"/>
          </p:nvPr>
        </p:nvSpPr>
        <p:spPr>
          <a:xfrm>
            <a:off x="228600" y="5346700"/>
            <a:ext cx="2895600" cy="304800"/>
          </a:xfrm>
          <a:prstGeom prst="rect">
            <a:avLst/>
          </a:prstGeom>
        </p:spPr>
        <p:txBody>
          <a:bodyPr vert="horz" lIns="0" tIns="45720" rIns="0" bIns="0" rtlCol="0" anchor="b" anchorCtr="0"/>
          <a:lstStyle>
            <a:lvl1pPr algn="l" fontAlgn="auto">
              <a:spcBef>
                <a:spcPts val="0"/>
              </a:spcBef>
              <a:spcAft>
                <a:spcPts val="0"/>
              </a:spcAft>
              <a:defRPr sz="900" cap="all" spc="110" baseline="0">
                <a:solidFill>
                  <a:srgbClr val="4D4D4D"/>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458200" y="5346700"/>
            <a:ext cx="457200" cy="304800"/>
          </a:xfrm>
          <a:prstGeom prst="rect">
            <a:avLst/>
          </a:prstGeom>
        </p:spPr>
        <p:txBody>
          <a:bodyPr vert="horz" wrap="square" lIns="0" tIns="45720" rIns="0" bIns="0" numCol="1" anchor="b" anchorCtr="0" compatLnSpc="1">
            <a:prstTxWarp prst="textNoShape">
              <a:avLst/>
            </a:prstTxWarp>
          </a:bodyPr>
          <a:lstStyle>
            <a:lvl1pPr algn="r">
              <a:defRPr sz="1100" b="1">
                <a:solidFill>
                  <a:srgbClr val="4D4D4D"/>
                </a:solidFill>
              </a:defRPr>
            </a:lvl1pPr>
          </a:lstStyle>
          <a:p>
            <a:pPr>
              <a:defRPr/>
            </a:pPr>
            <a:fld id="{AF93A130-3F2D-474B-9A4E-B03168183728}"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spd="slow">
    <p:push dir="u"/>
  </p:transition>
  <p:hf sldNum="0" hdr="0" ftr="0" dt="0"/>
  <p:txStyles>
    <p:titleStyle>
      <a:lvl1pPr algn="l" rtl="0" eaLnBrk="1" fontAlgn="base" hangingPunct="1">
        <a:spcBef>
          <a:spcPct val="0"/>
        </a:spcBef>
        <a:spcAft>
          <a:spcPct val="0"/>
        </a:spcAft>
        <a:defRPr sz="3600" kern="1200" cap="all">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3600">
          <a:solidFill>
            <a:schemeClr val="tx1"/>
          </a:solidFill>
          <a:latin typeface="Gill Sans MT" pitchFamily="34" charset="0"/>
          <a:ea typeface="MS PGothic" pitchFamily="34" charset="-128"/>
          <a:cs typeface="MS PGothic" charset="0"/>
        </a:defRPr>
      </a:lvl2pPr>
      <a:lvl3pPr algn="l" rtl="0" eaLnBrk="1" fontAlgn="base" hangingPunct="1">
        <a:spcBef>
          <a:spcPct val="0"/>
        </a:spcBef>
        <a:spcAft>
          <a:spcPct val="0"/>
        </a:spcAft>
        <a:defRPr sz="3600">
          <a:solidFill>
            <a:schemeClr val="tx1"/>
          </a:solidFill>
          <a:latin typeface="Gill Sans MT" pitchFamily="34" charset="0"/>
          <a:ea typeface="MS PGothic" pitchFamily="34" charset="-128"/>
          <a:cs typeface="MS PGothic" charset="0"/>
        </a:defRPr>
      </a:lvl3pPr>
      <a:lvl4pPr algn="l" rtl="0" eaLnBrk="1" fontAlgn="base" hangingPunct="1">
        <a:spcBef>
          <a:spcPct val="0"/>
        </a:spcBef>
        <a:spcAft>
          <a:spcPct val="0"/>
        </a:spcAft>
        <a:defRPr sz="3600">
          <a:solidFill>
            <a:schemeClr val="tx1"/>
          </a:solidFill>
          <a:latin typeface="Gill Sans MT" pitchFamily="34" charset="0"/>
          <a:ea typeface="MS PGothic" pitchFamily="34" charset="-128"/>
          <a:cs typeface="MS PGothic" charset="0"/>
        </a:defRPr>
      </a:lvl4pPr>
      <a:lvl5pPr algn="l" rtl="0" eaLnBrk="1" fontAlgn="base" hangingPunct="1">
        <a:spcBef>
          <a:spcPct val="0"/>
        </a:spcBef>
        <a:spcAft>
          <a:spcPct val="0"/>
        </a:spcAft>
        <a:defRPr sz="3600">
          <a:solidFill>
            <a:schemeClr val="tx1"/>
          </a:solidFill>
          <a:latin typeface="Gill Sans MT" pitchFamily="34"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1" fontAlgn="base" hangingPunct="1">
        <a:spcBef>
          <a:spcPts val="700"/>
        </a:spcBef>
        <a:spcAft>
          <a:spcPct val="0"/>
        </a:spcAft>
        <a:buClr>
          <a:schemeClr val="accent1"/>
        </a:buClr>
        <a:buSzPct val="85000"/>
        <a:buFont typeface="Wingdings 3" pitchFamily="18" charset="2"/>
        <a:buChar char=""/>
        <a:defRPr sz="2000" kern="1200">
          <a:solidFill>
            <a:schemeClr val="tx1"/>
          </a:solidFill>
          <a:latin typeface="+mn-lt"/>
          <a:ea typeface="MS PGothic" pitchFamily="34" charset="-128"/>
          <a:cs typeface="MS PGothic" charset="0"/>
        </a:defRPr>
      </a:lvl1pPr>
      <a:lvl2pPr marL="742950" indent="-273050" algn="l" rtl="0" eaLnBrk="1" fontAlgn="base" hangingPunct="1">
        <a:spcBef>
          <a:spcPts val="700"/>
        </a:spcBef>
        <a:spcAft>
          <a:spcPct val="0"/>
        </a:spcAft>
        <a:buClr>
          <a:schemeClr val="accent1"/>
        </a:buClr>
        <a:buSzPct val="85000"/>
        <a:buFont typeface="Wingdings 3" pitchFamily="18" charset="2"/>
        <a:buChar char=""/>
        <a:defRPr sz="1600" kern="1200">
          <a:solidFill>
            <a:schemeClr val="tx1"/>
          </a:solidFill>
          <a:latin typeface="+mn-lt"/>
          <a:ea typeface="MS PGothic" pitchFamily="34" charset="-128"/>
          <a:cs typeface="MS PGothic" charset="0"/>
        </a:defRPr>
      </a:lvl2pPr>
      <a:lvl3pPr marL="1143000" indent="-273050" algn="l" rtl="0" eaLnBrk="1" fontAlgn="base" hangingPunct="1">
        <a:spcBef>
          <a:spcPts val="700"/>
        </a:spcBef>
        <a:spcAft>
          <a:spcPct val="0"/>
        </a:spcAft>
        <a:buClr>
          <a:schemeClr val="accent1"/>
        </a:buClr>
        <a:buSzPct val="85000"/>
        <a:buFont typeface="Wingdings 3" pitchFamily="18" charset="2"/>
        <a:buChar char=""/>
        <a:defRPr sz="1400" kern="1200">
          <a:solidFill>
            <a:schemeClr val="tx1"/>
          </a:solidFill>
          <a:latin typeface="+mn-lt"/>
          <a:ea typeface="MS PGothic" pitchFamily="34" charset="-128"/>
          <a:cs typeface="MS PGothic" charset="0"/>
        </a:defRPr>
      </a:lvl3pPr>
      <a:lvl4pPr marL="1600200" indent="-273050" algn="l" rtl="0" eaLnBrk="1" fontAlgn="base" hangingPunct="1">
        <a:spcBef>
          <a:spcPts val="700"/>
        </a:spcBef>
        <a:spcAft>
          <a:spcPct val="0"/>
        </a:spcAft>
        <a:buClr>
          <a:schemeClr val="accent1"/>
        </a:buClr>
        <a:buSzPct val="85000"/>
        <a:buFont typeface="Wingdings 3" pitchFamily="18" charset="2"/>
        <a:buChar char=""/>
        <a:defRPr sz="1400" kern="1200">
          <a:solidFill>
            <a:schemeClr val="tx1"/>
          </a:solidFill>
          <a:latin typeface="+mn-lt"/>
          <a:ea typeface="MS PGothic" pitchFamily="34" charset="-128"/>
          <a:cs typeface="MS PGothic" charset="0"/>
        </a:defRPr>
      </a:lvl4pPr>
      <a:lvl5pPr marL="2057400" indent="-273050" algn="l" rtl="0" eaLnBrk="1" fontAlgn="base" hangingPunct="1">
        <a:spcBef>
          <a:spcPts val="700"/>
        </a:spcBef>
        <a:spcAft>
          <a:spcPct val="0"/>
        </a:spcAft>
        <a:buClr>
          <a:schemeClr val="accent1"/>
        </a:buClr>
        <a:buSzPct val="85000"/>
        <a:buFont typeface="Wingdings 3" pitchFamily="18" charset="2"/>
        <a:buChar char=""/>
        <a:defRPr sz="1400" kern="1200">
          <a:solidFill>
            <a:schemeClr val="tx1"/>
          </a:solidFill>
          <a:latin typeface="+mn-lt"/>
          <a:ea typeface="MS PGothic" pitchFamily="34" charset="-128"/>
          <a:cs typeface="MS PGothic" charset="0"/>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gpac.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anchomiragehighschool.org/course-request-information.html" TargetMode="External"/><Relationship Id="rId2" Type="http://schemas.openxmlformats.org/officeDocument/2006/relationships/hyperlink" Target="http://www.ranchomiragehighschool.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ranchomiragehighschool.org/uploads/1/3/7/6/13760749/rmhs_course_catalog_22-23.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ollegeofthedesert.edu/_web-items/documents/pdf-files/admissions/ar-forms/concurrent-enrollment-complete-checklis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13103" b="31499"/>
          <a:stretch>
            <a:fillRect/>
          </a:stretch>
        </p:blipFill>
        <p:spPr bwMode="auto">
          <a:xfrm>
            <a:off x="0" y="717550"/>
            <a:ext cx="3230563" cy="2940050"/>
          </a:xfrm>
          <a:prstGeom prst="rect">
            <a:avLst/>
          </a:prstGeom>
          <a:noFill/>
          <a:ln w="9525">
            <a:noFill/>
            <a:miter lim="800000"/>
            <a:headEnd/>
            <a:tailEnd/>
          </a:ln>
        </p:spPr>
      </p:pic>
      <p:sp>
        <p:nvSpPr>
          <p:cNvPr id="3" name="TextBox 2"/>
          <p:cNvSpPr txBox="1"/>
          <p:nvPr/>
        </p:nvSpPr>
        <p:spPr>
          <a:xfrm>
            <a:off x="2922588" y="512763"/>
            <a:ext cx="6145212" cy="2400657"/>
          </a:xfrm>
          <a:prstGeom prst="rect">
            <a:avLst/>
          </a:prstGeom>
          <a:solidFill>
            <a:schemeClr val="accent1">
              <a:lumMod val="90000"/>
              <a:lumOff val="10000"/>
            </a:schemeClr>
          </a:solidFill>
        </p:spPr>
        <p:txBody>
          <a:bodyPr wrap="square">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hangingPunct="1">
              <a:defRPr/>
            </a:pPr>
            <a:r>
              <a:rPr lang="en-US" altLang="en-US" sz="5000" b="1" dirty="0">
                <a:solidFill>
                  <a:srgbClr val="66CCFF"/>
                </a:solidFill>
                <a:effectLst>
                  <a:outerShdw blurRad="38100" dist="38100" dir="2700000" algn="tl">
                    <a:srgbClr val="282828"/>
                  </a:outerShdw>
                </a:effectLst>
                <a:latin typeface="Eras Bold ITC" pitchFamily="34" charset="0"/>
              </a:rPr>
              <a:t>2023-24 Course Selection  Presentation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sz="4000" dirty="0">
                <a:solidFill>
                  <a:srgbClr val="66CCFF"/>
                </a:solidFill>
                <a:cs typeface="+mj-cs"/>
              </a:rPr>
              <a:t>Visual Arts &amp; Performing Arts</a:t>
            </a:r>
            <a:endParaRPr lang="en-US" sz="4000" dirty="0">
              <a:cs typeface="+mj-cs"/>
            </a:endParaRPr>
          </a:p>
        </p:txBody>
      </p:sp>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3" name="TextBox 2"/>
          <p:cNvSpPr txBox="1"/>
          <p:nvPr/>
        </p:nvSpPr>
        <p:spPr>
          <a:xfrm>
            <a:off x="685800" y="1309688"/>
            <a:ext cx="7772400" cy="2585323"/>
          </a:xfrm>
          <a:prstGeom prst="rect">
            <a:avLst/>
          </a:prstGeom>
          <a:noFill/>
        </p:spPr>
        <p:txBody>
          <a:bodyPr wrap="square" rtlCol="0">
            <a:spAutoFit/>
          </a:bodyPr>
          <a:lstStyle/>
          <a:p>
            <a:r>
              <a:rPr lang="en-US" dirty="0"/>
              <a:t>These programs have been created to showcase the multiple disciplines of visual art, dance, theater, choir and instrumental music. RMHS will welcome students from across the district, that are interested in these art forms.  The performing arts center features a 600-seat theater, rooms for scene and costume design, orchestra pit, black box theater, band and choir rooms. Students will have the opportunity to explore their area of interest, as well as participate in synchronized musical theater productions. These programs include a sequence of Visual and Performing Arts (VAPA) courses combined with a rigorous course of study in the core academic areas.</a:t>
            </a:r>
          </a:p>
        </p:txBody>
      </p:sp>
    </p:spTree>
    <p:extLst>
      <p:ext uri="{BB962C8B-B14F-4D97-AF65-F5344CB8AC3E}">
        <p14:creationId xmlns:p14="http://schemas.microsoft.com/office/powerpoint/2010/main" val="443808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586740"/>
            <a:ext cx="6858000" cy="873760"/>
          </a:xfrm>
        </p:spPr>
        <p:txBody>
          <a:bodyPr>
            <a:normAutofit fontScale="90000"/>
          </a:bodyPr>
          <a:lstStyle/>
          <a:p>
            <a:pPr algn="ctr"/>
            <a:r>
              <a:rPr lang="en-US" sz="5000" b="1" dirty="0">
                <a:solidFill>
                  <a:srgbClr val="800000"/>
                </a:solidFill>
                <a:effectLst>
                  <a:outerShdw blurRad="38100" dist="38100" dir="2700000" algn="tl">
                    <a:srgbClr val="000000">
                      <a:alpha val="43137"/>
                    </a:srgbClr>
                  </a:outerShdw>
                </a:effectLst>
              </a:rPr>
              <a:t>Visual / Performing Arts</a:t>
            </a:r>
            <a:endParaRPr lang="en-US" sz="2667" b="1" dirty="0">
              <a:solidFill>
                <a:srgbClr val="80000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809999" y="1524001"/>
            <a:ext cx="1820535" cy="386357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buFont typeface="Wingdings" pitchFamily="2" charset="2"/>
              <a:buChar char="§"/>
            </a:pPr>
            <a:r>
              <a:rPr lang="en-US" sz="2667" b="1" dirty="0">
                <a:latin typeface="+mj-lt"/>
              </a:rPr>
              <a:t>Band</a:t>
            </a:r>
          </a:p>
          <a:p>
            <a:pPr>
              <a:lnSpc>
                <a:spcPct val="150000"/>
              </a:lnSpc>
              <a:buFont typeface="Wingdings" pitchFamily="2" charset="2"/>
              <a:buChar char="§"/>
            </a:pPr>
            <a:r>
              <a:rPr lang="en-US" sz="2667" b="1" dirty="0">
                <a:latin typeface="+mj-lt"/>
              </a:rPr>
              <a:t>Choir</a:t>
            </a:r>
          </a:p>
          <a:p>
            <a:pPr>
              <a:lnSpc>
                <a:spcPct val="150000"/>
              </a:lnSpc>
              <a:buFont typeface="Wingdings" pitchFamily="2" charset="2"/>
              <a:buChar char="§"/>
            </a:pPr>
            <a:r>
              <a:rPr lang="en-US" sz="2667" b="1" dirty="0">
                <a:latin typeface="+mj-lt"/>
              </a:rPr>
              <a:t>Dance </a:t>
            </a:r>
          </a:p>
          <a:p>
            <a:pPr>
              <a:lnSpc>
                <a:spcPct val="150000"/>
              </a:lnSpc>
              <a:buFont typeface="Wingdings" pitchFamily="2" charset="2"/>
              <a:buChar char="§"/>
            </a:pPr>
            <a:r>
              <a:rPr lang="en-US" sz="2667" b="1" dirty="0">
                <a:latin typeface="+mj-lt"/>
              </a:rPr>
              <a:t>Theater</a:t>
            </a:r>
          </a:p>
          <a:p>
            <a:pPr>
              <a:lnSpc>
                <a:spcPct val="150000"/>
              </a:lnSpc>
              <a:buFont typeface="Wingdings" pitchFamily="2" charset="2"/>
              <a:buChar char="§"/>
            </a:pPr>
            <a:r>
              <a:rPr lang="en-US" sz="2667" b="1" dirty="0">
                <a:latin typeface="+mj-lt"/>
              </a:rPr>
              <a:t>Art</a:t>
            </a:r>
          </a:p>
        </p:txBody>
      </p:sp>
      <p:pic>
        <p:nvPicPr>
          <p:cNvPr id="5"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6655" y="1409485"/>
            <a:ext cx="1968500" cy="131335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tmathis\Desktop\22819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491" y="4064000"/>
            <a:ext cx="2143126" cy="143059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descr="http://www.eastpdxnews.com/ktmllite/images/uploads/090501/5-1-PkrHiTEMPEST-Four.jpg"/>
          <p:cNvPicPr>
            <a:picLocks noChangeAspect="1" noChangeArrowheads="1"/>
          </p:cNvPicPr>
          <p:nvPr/>
        </p:nvPicPr>
        <p:blipFill rotWithShape="1">
          <a:blip r:embed="rId4">
            <a:extLst>
              <a:ext uri="{28A0092B-C50C-407E-A947-70E740481C1C}">
                <a14:useLocalDpi xmlns:a14="http://schemas.microsoft.com/office/drawing/2010/main" val="0"/>
              </a:ext>
            </a:extLst>
          </a:blip>
          <a:srcRect l="16588" t="5927" r="16254"/>
          <a:stretch/>
        </p:blipFill>
        <p:spPr bwMode="auto">
          <a:xfrm>
            <a:off x="6704898" y="2436704"/>
            <a:ext cx="1622799" cy="171935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Image result for high school band c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847" y="1275613"/>
            <a:ext cx="1716715" cy="117820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2" name="Picture 10" descr="http://www.abileneisd.org/cms/lib2/TX01001461/Centricity/Domain/17/fineartsclassroo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836" y="2651363"/>
            <a:ext cx="1873799" cy="141263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Image result for high school band cla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904" y="3913707"/>
            <a:ext cx="2303442" cy="158088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a:extLst>
              <a:ext uri="{FF2B5EF4-FFF2-40B4-BE49-F238E27FC236}">
                <a16:creationId xmlns:a16="http://schemas.microsoft.com/office/drawing/2014/main" id="{BA46533B-BF40-8C43-0BF5-56B2E1AC10CD}"/>
              </a:ext>
            </a:extLst>
          </p:cNvPr>
          <p:cNvPicPr>
            <a:picLocks noChangeAspect="1" noChangeArrowheads="1"/>
          </p:cNvPicPr>
          <p:nvPr/>
        </p:nvPicPr>
        <p:blipFill>
          <a:blip r:embed="rId8" cstate="print"/>
          <a:srcRect t="13103" b="31499"/>
          <a:stretch>
            <a:fillRect/>
          </a:stretch>
        </p:blipFill>
        <p:spPr bwMode="auto">
          <a:xfrm>
            <a:off x="-11113" y="4704150"/>
            <a:ext cx="1154113" cy="987425"/>
          </a:xfrm>
          <a:prstGeom prst="rect">
            <a:avLst/>
          </a:prstGeom>
          <a:noFill/>
          <a:ln w="9525">
            <a:noFill/>
            <a:miter lim="800000"/>
            <a:headEnd/>
            <a:tailEnd/>
          </a:ln>
        </p:spPr>
      </p:pic>
    </p:spTree>
    <p:extLst>
      <p:ext uri="{BB962C8B-B14F-4D97-AF65-F5344CB8AC3E}">
        <p14:creationId xmlns:p14="http://schemas.microsoft.com/office/powerpoint/2010/main" val="569860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080"/>
                                        </p:tgtEl>
                                        <p:attrNameLst>
                                          <p:attrName>style.visibility</p:attrName>
                                        </p:attrNameLst>
                                      </p:cBhvr>
                                      <p:to>
                                        <p:strVal val="visible"/>
                                      </p:to>
                                    </p:set>
                                    <p:animEffect transition="in" filter="fade">
                                      <p:cBhvr>
                                        <p:cTn id="49" dur="1000"/>
                                        <p:tgtEl>
                                          <p:spTgt spid="3080"/>
                                        </p:tgtEl>
                                      </p:cBhvr>
                                    </p:animEffect>
                                    <p:anim calcmode="lin" valueType="num">
                                      <p:cBhvr>
                                        <p:cTn id="50" dur="1000" fill="hold"/>
                                        <p:tgtEl>
                                          <p:spTgt spid="3080"/>
                                        </p:tgtEl>
                                        <p:attrNameLst>
                                          <p:attrName>ppt_x</p:attrName>
                                        </p:attrNameLst>
                                      </p:cBhvr>
                                      <p:tavLst>
                                        <p:tav tm="0">
                                          <p:val>
                                            <p:strVal val="#ppt_x"/>
                                          </p:val>
                                        </p:tav>
                                        <p:tav tm="100000">
                                          <p:val>
                                            <p:strVal val="#ppt_x"/>
                                          </p:val>
                                        </p:tav>
                                      </p:tavLst>
                                    </p:anim>
                                    <p:anim calcmode="lin" valueType="num">
                                      <p:cBhvr>
                                        <p:cTn id="51" dur="1000" fill="hold"/>
                                        <p:tgtEl>
                                          <p:spTgt spid="308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076"/>
                                        </p:tgtEl>
                                        <p:attrNameLst>
                                          <p:attrName>style.visibility</p:attrName>
                                        </p:attrNameLst>
                                      </p:cBhvr>
                                      <p:to>
                                        <p:strVal val="visible"/>
                                      </p:to>
                                    </p:set>
                                    <p:animEffect transition="in" filter="fade">
                                      <p:cBhvr>
                                        <p:cTn id="55" dur="1000"/>
                                        <p:tgtEl>
                                          <p:spTgt spid="3076"/>
                                        </p:tgtEl>
                                      </p:cBhvr>
                                    </p:animEffect>
                                    <p:anim calcmode="lin" valueType="num">
                                      <p:cBhvr>
                                        <p:cTn id="56" dur="1000" fill="hold"/>
                                        <p:tgtEl>
                                          <p:spTgt spid="3076"/>
                                        </p:tgtEl>
                                        <p:attrNameLst>
                                          <p:attrName>ppt_x</p:attrName>
                                        </p:attrNameLst>
                                      </p:cBhvr>
                                      <p:tavLst>
                                        <p:tav tm="0">
                                          <p:val>
                                            <p:strVal val="#ppt_x"/>
                                          </p:val>
                                        </p:tav>
                                        <p:tav tm="100000">
                                          <p:val>
                                            <p:strVal val="#ppt_x"/>
                                          </p:val>
                                        </p:tav>
                                      </p:tavLst>
                                    </p:anim>
                                    <p:anim calcmode="lin" valueType="num">
                                      <p:cBhvr>
                                        <p:cTn id="57" dur="1000" fill="hold"/>
                                        <p:tgtEl>
                                          <p:spTgt spid="307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074"/>
                                        </p:tgtEl>
                                        <p:attrNameLst>
                                          <p:attrName>style.visibility</p:attrName>
                                        </p:attrNameLst>
                                      </p:cBhvr>
                                      <p:to>
                                        <p:strVal val="visible"/>
                                      </p:to>
                                    </p:set>
                                    <p:animEffect transition="in" filter="fade">
                                      <p:cBhvr>
                                        <p:cTn id="61" dur="1000"/>
                                        <p:tgtEl>
                                          <p:spTgt spid="3074"/>
                                        </p:tgtEl>
                                      </p:cBhvr>
                                    </p:animEffect>
                                    <p:anim calcmode="lin" valueType="num">
                                      <p:cBhvr>
                                        <p:cTn id="62" dur="1000" fill="hold"/>
                                        <p:tgtEl>
                                          <p:spTgt spid="3074"/>
                                        </p:tgtEl>
                                        <p:attrNameLst>
                                          <p:attrName>ppt_x</p:attrName>
                                        </p:attrNameLst>
                                      </p:cBhvr>
                                      <p:tavLst>
                                        <p:tav tm="0">
                                          <p:val>
                                            <p:strVal val="#ppt_x"/>
                                          </p:val>
                                        </p:tav>
                                        <p:tav tm="100000">
                                          <p:val>
                                            <p:strVal val="#ppt_x"/>
                                          </p:val>
                                        </p:tav>
                                      </p:tavLst>
                                    </p:anim>
                                    <p:anim calcmode="lin" valueType="num">
                                      <p:cBhvr>
                                        <p:cTn id="63" dur="1000" fill="hold"/>
                                        <p:tgtEl>
                                          <p:spTgt spid="307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1000"/>
                                        <p:tgtEl>
                                          <p:spTgt spid="3082"/>
                                        </p:tgtEl>
                                      </p:cBhvr>
                                    </p:animEffect>
                                    <p:anim calcmode="lin" valueType="num">
                                      <p:cBhvr>
                                        <p:cTn id="68" dur="1000" fill="hold"/>
                                        <p:tgtEl>
                                          <p:spTgt spid="3082"/>
                                        </p:tgtEl>
                                        <p:attrNameLst>
                                          <p:attrName>ppt_x</p:attrName>
                                        </p:attrNameLst>
                                      </p:cBhvr>
                                      <p:tavLst>
                                        <p:tav tm="0">
                                          <p:val>
                                            <p:strVal val="#ppt_x"/>
                                          </p:val>
                                        </p:tav>
                                        <p:tav tm="100000">
                                          <p:val>
                                            <p:strVal val="#ppt_x"/>
                                          </p:val>
                                        </p:tav>
                                      </p:tavLst>
                                    </p:anim>
                                    <p:anim calcmode="lin" valueType="num">
                                      <p:cBhvr>
                                        <p:cTn id="69" dur="1000" fill="hold"/>
                                        <p:tgtEl>
                                          <p:spTgt spid="308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078"/>
                                        </p:tgtEl>
                                        <p:attrNameLst>
                                          <p:attrName>style.visibility</p:attrName>
                                        </p:attrNameLst>
                                      </p:cBhvr>
                                      <p:to>
                                        <p:strVal val="visible"/>
                                      </p:to>
                                    </p:set>
                                    <p:animEffect transition="in" filter="fade">
                                      <p:cBhvr>
                                        <p:cTn id="73" dur="1000"/>
                                        <p:tgtEl>
                                          <p:spTgt spid="3078"/>
                                        </p:tgtEl>
                                      </p:cBhvr>
                                    </p:animEffect>
                                    <p:anim calcmode="lin" valueType="num">
                                      <p:cBhvr>
                                        <p:cTn id="74" dur="1000" fill="hold"/>
                                        <p:tgtEl>
                                          <p:spTgt spid="3078"/>
                                        </p:tgtEl>
                                        <p:attrNameLst>
                                          <p:attrName>ppt_x</p:attrName>
                                        </p:attrNameLst>
                                      </p:cBhvr>
                                      <p:tavLst>
                                        <p:tav tm="0">
                                          <p:val>
                                            <p:strVal val="#ppt_x"/>
                                          </p:val>
                                        </p:tav>
                                        <p:tav tm="100000">
                                          <p:val>
                                            <p:strVal val="#ppt_x"/>
                                          </p:val>
                                        </p:tav>
                                      </p:tavLst>
                                    </p:anim>
                                    <p:anim calcmode="lin" valueType="num">
                                      <p:cBhvr>
                                        <p:cTn id="7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14983"/>
          </a:xfrm>
        </p:spPr>
        <p:txBody>
          <a:bodyPr>
            <a:normAutofit/>
          </a:bodyPr>
          <a:lstStyle/>
          <a:p>
            <a:pPr algn="ctr">
              <a:defRPr/>
            </a:pPr>
            <a:r>
              <a:rPr lang="en-US" dirty="0">
                <a:solidFill>
                  <a:srgbClr val="66CCFF"/>
                </a:solidFill>
              </a:rPr>
              <a:t>Theater/Technical Pathway</a:t>
            </a:r>
            <a:endParaRPr lang="en-US" dirty="0">
              <a:cs typeface="+mj-cs"/>
            </a:endParaRPr>
          </a:p>
        </p:txBody>
      </p:sp>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943583"/>
            <a:ext cx="7804792" cy="1754327"/>
          </a:xfrm>
          <a:prstGeom prst="rect">
            <a:avLst/>
          </a:prstGeom>
          <a:noFill/>
        </p:spPr>
        <p:txBody>
          <a:bodyPr wrap="square" rtlCol="0">
            <a:spAutoFit/>
          </a:bodyPr>
          <a:lstStyle/>
          <a:p>
            <a:pPr lvl="1"/>
            <a:r>
              <a:rPr lang="en-US" dirty="0"/>
              <a:t>This newer pathway focuses on the variety of technical fields in the performing arts such as stagecraft, lighting, sound, costume design, set design, and business management. These lucrative jobs are in high demand in California, and RMHS is poised to prepare students to successfully enter this job market. Students are able to take a sequence of CTE courses combined with a rigorous course of study in the core academic areas.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 y="2781213"/>
            <a:ext cx="8732520" cy="1754327"/>
          </a:xfrm>
          <a:prstGeom prst="rect">
            <a:avLst/>
          </a:prstGeom>
        </p:spPr>
      </p:pic>
    </p:spTree>
    <p:extLst>
      <p:ext uri="{BB962C8B-B14F-4D97-AF65-F5344CB8AC3E}">
        <p14:creationId xmlns:p14="http://schemas.microsoft.com/office/powerpoint/2010/main" val="78777541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solidFill>
                  <a:srgbClr val="66CCFF"/>
                </a:solidFill>
                <a:cs typeface="+mj-cs"/>
              </a:rPr>
              <a:t>Student Management Team</a:t>
            </a:r>
            <a:endParaRPr lang="en-US" dirty="0">
              <a:cs typeface="+mj-cs"/>
            </a:endParaRPr>
          </a:p>
        </p:txBody>
      </p:sp>
      <p:pic>
        <p:nvPicPr>
          <p:cNvPr id="19467" name="Picture 2"/>
          <p:cNvPicPr>
            <a:picLocks noChangeAspect="1" noChangeArrowheads="1"/>
          </p:cNvPicPr>
          <p:nvPr/>
        </p:nvPicPr>
        <p:blipFill>
          <a:blip r:embed="rId2" cstate="print"/>
          <a:srcRect t="13103" b="31499"/>
          <a:stretch>
            <a:fillRect/>
          </a:stretch>
        </p:blipFill>
        <p:spPr bwMode="auto">
          <a:xfrm>
            <a:off x="-163286" y="4694917"/>
            <a:ext cx="1154113" cy="987425"/>
          </a:xfrm>
          <a:prstGeom prst="rect">
            <a:avLst/>
          </a:prstGeom>
          <a:noFill/>
          <a:ln w="9525">
            <a:noFill/>
            <a:miter lim="800000"/>
            <a:headEnd/>
            <a:tailEnd/>
          </a:ln>
        </p:spPr>
      </p:pic>
      <p:sp>
        <p:nvSpPr>
          <p:cNvPr id="3" name="TextBox 2"/>
          <p:cNvSpPr txBox="1"/>
          <p:nvPr/>
        </p:nvSpPr>
        <p:spPr>
          <a:xfrm>
            <a:off x="685800" y="1309688"/>
            <a:ext cx="7772400" cy="1754326"/>
          </a:xfrm>
          <a:prstGeom prst="rect">
            <a:avLst/>
          </a:prstGeom>
          <a:noFill/>
        </p:spPr>
        <p:txBody>
          <a:bodyPr wrap="square" rtlCol="0">
            <a:spAutoFit/>
          </a:bodyPr>
          <a:lstStyle/>
          <a:p>
            <a:r>
              <a:rPr lang="en-US" dirty="0"/>
              <a:t>Separate from the Technical Theater Pathway sequence is the new Student Management Team course (SMT). Students are able to learn about the box office, business management, and marketing. Ticket sales, advertising, and ushering are some key components to running the </a:t>
            </a:r>
            <a:r>
              <a:rPr lang="en-US" dirty="0">
                <a:hlinkClick r:id="rId3"/>
              </a:rPr>
              <a:t>Helene Galen Performing Arts Center</a:t>
            </a:r>
            <a:r>
              <a:rPr lang="en-US" dirty="0"/>
              <a:t> (HGPAC) where students are able to gain practical, hands-on knowledge of managing a theater.</a:t>
            </a:r>
          </a:p>
        </p:txBody>
      </p:sp>
      <p:pic>
        <p:nvPicPr>
          <p:cNvPr id="2050" name="Picture 2" descr="The Helene Galen Performing Arts Center | Desert Charities News">
            <a:extLst>
              <a:ext uri="{FF2B5EF4-FFF2-40B4-BE49-F238E27FC236}">
                <a16:creationId xmlns:a16="http://schemas.microsoft.com/office/drawing/2014/main" id="{726D41FE-D4B4-42FB-90FF-B2A5444D2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499" y="3129599"/>
            <a:ext cx="3252786" cy="18914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strict program prepares students for theater">
            <a:extLst>
              <a:ext uri="{FF2B5EF4-FFF2-40B4-BE49-F238E27FC236}">
                <a16:creationId xmlns:a16="http://schemas.microsoft.com/office/drawing/2014/main" id="{7D34DF4C-0160-4802-BCC5-FB1663A83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79" y="3129599"/>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Helene Galen Performing Arts Center | Desert Charities News">
            <a:extLst>
              <a:ext uri="{FF2B5EF4-FFF2-40B4-BE49-F238E27FC236}">
                <a16:creationId xmlns:a16="http://schemas.microsoft.com/office/drawing/2014/main" id="{1762B5E5-A5C0-48AE-A362-E50ABD744A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689" y="3129599"/>
            <a:ext cx="2466975" cy="189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967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C053-AD76-9EA7-51D0-08CC4A5A75BC}"/>
              </a:ext>
            </a:extLst>
          </p:cNvPr>
          <p:cNvSpPr>
            <a:spLocks noGrp="1"/>
          </p:cNvSpPr>
          <p:nvPr>
            <p:ph type="title"/>
          </p:nvPr>
        </p:nvSpPr>
        <p:spPr/>
        <p:txBody>
          <a:bodyPr>
            <a:normAutofit/>
          </a:bodyPr>
          <a:lstStyle/>
          <a:p>
            <a:pPr algn="ctr"/>
            <a:r>
              <a:rPr lang="en-US" sz="4400" b="0" i="0" u="none" strike="noStrike" dirty="0">
                <a:solidFill>
                  <a:srgbClr val="66CCFF"/>
                </a:solidFill>
                <a:effectLst/>
                <a:latin typeface="Gill Sans"/>
              </a:rPr>
              <a:t>JOURNALISM I</a:t>
            </a:r>
            <a:endParaRPr lang="en-US" sz="4400" dirty="0"/>
          </a:p>
        </p:txBody>
      </p:sp>
      <p:sp>
        <p:nvSpPr>
          <p:cNvPr id="3" name="Content Placeholder 2">
            <a:extLst>
              <a:ext uri="{FF2B5EF4-FFF2-40B4-BE49-F238E27FC236}">
                <a16:creationId xmlns:a16="http://schemas.microsoft.com/office/drawing/2014/main" id="{44951AF1-0078-553A-0DD9-E433CC3E0989}"/>
              </a:ext>
            </a:extLst>
          </p:cNvPr>
          <p:cNvSpPr>
            <a:spLocks noGrp="1"/>
          </p:cNvSpPr>
          <p:nvPr>
            <p:ph idx="1"/>
          </p:nvPr>
        </p:nvSpPr>
        <p:spPr>
          <a:xfrm>
            <a:off x="685800" y="1112521"/>
            <a:ext cx="7772400" cy="2194560"/>
          </a:xfrm>
        </p:spPr>
        <p:txBody>
          <a:bodyPr/>
          <a:lstStyle/>
          <a:p>
            <a:pPr marL="69850" indent="0" rtl="0">
              <a:spcBef>
                <a:spcPts val="0"/>
              </a:spcBef>
              <a:spcAft>
                <a:spcPts val="0"/>
              </a:spcAft>
              <a:buNone/>
            </a:pPr>
            <a:r>
              <a:rPr lang="en-US" sz="1800" b="0" i="1" u="none" strike="noStrike" dirty="0">
                <a:solidFill>
                  <a:srgbClr val="FFFFFF"/>
                </a:solidFill>
                <a:effectLst/>
                <a:latin typeface="Gill Sans"/>
              </a:rPr>
              <a:t>Introduction to Digital Storytelling</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Learn Video &amp; Film Production</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Prepare segments for the Rattler Report broadcast</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Explore Podcasting, Filmmaking, Digital Animation</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Work in Adobe Premiere Pro, Animator, Illustrator, &amp; After Effects</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Enter Short Film contests</a:t>
            </a:r>
            <a:endParaRPr lang="en-US" dirty="0"/>
          </a:p>
          <a:p>
            <a:pPr marL="69850" indent="0" rtl="0">
              <a:spcBef>
                <a:spcPts val="0"/>
              </a:spcBef>
              <a:spcAft>
                <a:spcPts val="0"/>
              </a:spcAft>
              <a:buNone/>
            </a:pPr>
            <a:r>
              <a:rPr lang="en-US" sz="1800" dirty="0">
                <a:solidFill>
                  <a:srgbClr val="FFFFFF"/>
                </a:solidFill>
                <a:latin typeface="Gill Sans"/>
              </a:rPr>
              <a:t>     </a:t>
            </a:r>
            <a:r>
              <a:rPr lang="en-US" sz="1800" b="0" i="0" u="none" strike="noStrike" dirty="0">
                <a:solidFill>
                  <a:srgbClr val="FFFFFF"/>
                </a:solidFill>
                <a:effectLst/>
                <a:latin typeface="Gill Sans"/>
              </a:rPr>
              <a:t>(most similar to DATA at CCHS or FILM at PSHS)</a:t>
            </a:r>
            <a:endParaRPr lang="en-US" b="0" dirty="0">
              <a:effectLst/>
            </a:endParaRPr>
          </a:p>
        </p:txBody>
      </p:sp>
      <p:pic>
        <p:nvPicPr>
          <p:cNvPr id="4" name="Picture 2">
            <a:extLst>
              <a:ext uri="{FF2B5EF4-FFF2-40B4-BE49-F238E27FC236}">
                <a16:creationId xmlns:a16="http://schemas.microsoft.com/office/drawing/2014/main" id="{9D3F9EFB-112B-C075-E210-E8269552075B}"/>
              </a:ext>
            </a:extLst>
          </p:cNvPr>
          <p:cNvPicPr>
            <a:picLocks noChangeAspect="1" noChangeArrowheads="1"/>
          </p:cNvPicPr>
          <p:nvPr/>
        </p:nvPicPr>
        <p:blipFill>
          <a:blip r:embed="rId2" cstate="print"/>
          <a:srcRect t="13103" b="31499"/>
          <a:stretch>
            <a:fillRect/>
          </a:stretch>
        </p:blipFill>
        <p:spPr bwMode="auto">
          <a:xfrm>
            <a:off x="-163286" y="4694917"/>
            <a:ext cx="1154113" cy="987425"/>
          </a:xfrm>
          <a:prstGeom prst="rect">
            <a:avLst/>
          </a:prstGeom>
          <a:noFill/>
          <a:ln w="9525">
            <a:noFill/>
            <a:miter lim="800000"/>
            <a:headEnd/>
            <a:tailEnd/>
          </a:ln>
        </p:spPr>
      </p:pic>
      <p:pic>
        <p:nvPicPr>
          <p:cNvPr id="1026" name="Picture 2">
            <a:extLst>
              <a:ext uri="{FF2B5EF4-FFF2-40B4-BE49-F238E27FC236}">
                <a16:creationId xmlns:a16="http://schemas.microsoft.com/office/drawing/2014/main" id="{11E4BCDD-1B31-B171-409C-4718515720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 y="3250122"/>
            <a:ext cx="2498154" cy="1938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in a room&#10;&#10;Description automatically generated with medium confidence">
            <a:extLst>
              <a:ext uri="{FF2B5EF4-FFF2-40B4-BE49-F238E27FC236}">
                <a16:creationId xmlns:a16="http://schemas.microsoft.com/office/drawing/2014/main" id="{783E23E0-ACD0-9AD4-B5F0-A9B1877EF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705" y="3278602"/>
            <a:ext cx="2533930" cy="1938507"/>
          </a:xfrm>
          <a:prstGeom prst="rect">
            <a:avLst/>
          </a:prstGeom>
        </p:spPr>
      </p:pic>
      <p:pic>
        <p:nvPicPr>
          <p:cNvPr id="1030" name="Picture 6">
            <a:extLst>
              <a:ext uri="{FF2B5EF4-FFF2-40B4-BE49-F238E27FC236}">
                <a16:creationId xmlns:a16="http://schemas.microsoft.com/office/drawing/2014/main" id="{B1143615-4184-4D97-6533-F1B6BE7FDE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366" y="3278601"/>
            <a:ext cx="2908301" cy="19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5697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8D43-579F-BED4-9E5F-AF61D153BD56}"/>
              </a:ext>
            </a:extLst>
          </p:cNvPr>
          <p:cNvSpPr>
            <a:spLocks noGrp="1"/>
          </p:cNvSpPr>
          <p:nvPr>
            <p:ph type="title"/>
          </p:nvPr>
        </p:nvSpPr>
        <p:spPr/>
        <p:txBody>
          <a:bodyPr>
            <a:normAutofit/>
          </a:bodyPr>
          <a:lstStyle/>
          <a:p>
            <a:pPr algn="ctr"/>
            <a:r>
              <a:rPr lang="en-US" sz="4000" b="0" i="0" u="none" strike="noStrike" dirty="0">
                <a:solidFill>
                  <a:srgbClr val="66CCFF"/>
                </a:solidFill>
                <a:effectLst/>
                <a:latin typeface="Gill Sans"/>
              </a:rPr>
              <a:t>YEARBOOK PRODUCTION</a:t>
            </a:r>
            <a:endParaRPr lang="en-US" sz="4000" dirty="0"/>
          </a:p>
        </p:txBody>
      </p:sp>
      <p:sp>
        <p:nvSpPr>
          <p:cNvPr id="3" name="Content Placeholder 2">
            <a:extLst>
              <a:ext uri="{FF2B5EF4-FFF2-40B4-BE49-F238E27FC236}">
                <a16:creationId xmlns:a16="http://schemas.microsoft.com/office/drawing/2014/main" id="{9E0FB749-FDC6-C05B-A2A7-4224CC81E570}"/>
              </a:ext>
            </a:extLst>
          </p:cNvPr>
          <p:cNvSpPr>
            <a:spLocks noGrp="1"/>
          </p:cNvSpPr>
          <p:nvPr>
            <p:ph idx="1"/>
          </p:nvPr>
        </p:nvSpPr>
        <p:spPr>
          <a:xfrm>
            <a:off x="685800" y="1036321"/>
            <a:ext cx="7772400" cy="2087879"/>
          </a:xfrm>
        </p:spPr>
        <p:txBody>
          <a:bodyPr/>
          <a:lstStyle/>
          <a:p>
            <a:pPr marL="69850" indent="0" rtl="0">
              <a:spcBef>
                <a:spcPts val="0"/>
              </a:spcBef>
              <a:spcAft>
                <a:spcPts val="0"/>
              </a:spcAft>
              <a:buNone/>
            </a:pPr>
            <a:r>
              <a:rPr lang="en-US" b="0" i="1" u="none" strike="noStrike" dirty="0">
                <a:solidFill>
                  <a:srgbClr val="FFFFFF"/>
                </a:solidFill>
                <a:effectLst/>
                <a:latin typeface="Gill Sans"/>
              </a:rPr>
              <a:t>Document RMHS’ History </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Produce the yearbook for 2023-24</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Learn Photography skills: journalistic and artistic</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Learn graphic design skills</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Have your writing PUBLISHED: tell the stories people will read forever</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Work in Adobe Photoshop and Lightroom</a:t>
            </a:r>
            <a:endParaRPr lang="en-US" b="0" dirty="0">
              <a:effectLst/>
            </a:endParaRPr>
          </a:p>
          <a:p>
            <a:pPr rtl="0">
              <a:spcBef>
                <a:spcPts val="0"/>
              </a:spcBef>
              <a:spcAft>
                <a:spcPts val="0"/>
              </a:spcAft>
              <a:buFont typeface="Wingdings" panose="05000000000000000000" pitchFamily="2" charset="2"/>
              <a:buChar char="v"/>
            </a:pPr>
            <a:r>
              <a:rPr lang="en-US" sz="1800" b="0" i="0" u="none" strike="noStrike" dirty="0">
                <a:solidFill>
                  <a:srgbClr val="FFFFFF"/>
                </a:solidFill>
                <a:effectLst/>
                <a:latin typeface="Gill Sans"/>
              </a:rPr>
              <a:t>Enter national contests to win awards for your work</a:t>
            </a:r>
            <a:endParaRPr lang="en-US" b="0" dirty="0">
              <a:effectLst/>
            </a:endParaRPr>
          </a:p>
          <a:p>
            <a:pPr marL="69850" indent="0">
              <a:buNone/>
            </a:pPr>
            <a:br>
              <a:rPr lang="en-US" dirty="0"/>
            </a:br>
            <a:endParaRPr lang="en-US" dirty="0"/>
          </a:p>
        </p:txBody>
      </p:sp>
      <p:pic>
        <p:nvPicPr>
          <p:cNvPr id="4" name="Picture 2">
            <a:extLst>
              <a:ext uri="{FF2B5EF4-FFF2-40B4-BE49-F238E27FC236}">
                <a16:creationId xmlns:a16="http://schemas.microsoft.com/office/drawing/2014/main" id="{C740EA64-0AF0-AC09-68B9-7DCC1AE1E080}"/>
              </a:ext>
            </a:extLst>
          </p:cNvPr>
          <p:cNvPicPr>
            <a:picLocks noChangeAspect="1" noChangeArrowheads="1"/>
          </p:cNvPicPr>
          <p:nvPr/>
        </p:nvPicPr>
        <p:blipFill>
          <a:blip r:embed="rId2" cstate="print"/>
          <a:srcRect t="13103" b="31499"/>
          <a:stretch>
            <a:fillRect/>
          </a:stretch>
        </p:blipFill>
        <p:spPr bwMode="auto">
          <a:xfrm>
            <a:off x="-148046" y="4694917"/>
            <a:ext cx="1154113" cy="987425"/>
          </a:xfrm>
          <a:prstGeom prst="rect">
            <a:avLst/>
          </a:prstGeom>
          <a:noFill/>
          <a:ln w="9525">
            <a:noFill/>
            <a:miter lim="800000"/>
            <a:headEnd/>
            <a:tailEnd/>
          </a:ln>
        </p:spPr>
      </p:pic>
      <p:pic>
        <p:nvPicPr>
          <p:cNvPr id="2050" name="Picture 2">
            <a:extLst>
              <a:ext uri="{FF2B5EF4-FFF2-40B4-BE49-F238E27FC236}">
                <a16:creationId xmlns:a16="http://schemas.microsoft.com/office/drawing/2014/main" id="{9E2411BC-9A87-A3E9-C066-60781BB80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370" y="3070860"/>
            <a:ext cx="1692909" cy="25069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A54F9FB-8BB8-A522-F1FF-AAD38A599B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309" y="3097530"/>
            <a:ext cx="3186432" cy="24803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633E851-25A3-85AA-64EB-B1B8B611E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3771" y="3124200"/>
            <a:ext cx="3110229" cy="248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67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72E7A-9247-41A8-8162-9C781DCD8917}"/>
              </a:ext>
            </a:extLst>
          </p:cNvPr>
          <p:cNvPicPr>
            <a:picLocks noChangeAspect="1"/>
          </p:cNvPicPr>
          <p:nvPr/>
        </p:nvPicPr>
        <p:blipFill>
          <a:blip r:embed="rId2"/>
          <a:stretch>
            <a:fillRect/>
          </a:stretch>
        </p:blipFill>
        <p:spPr>
          <a:xfrm>
            <a:off x="1855434" y="1"/>
            <a:ext cx="5246702" cy="5714999"/>
          </a:xfrm>
          <a:prstGeom prst="rect">
            <a:avLst/>
          </a:prstGeom>
        </p:spPr>
      </p:pic>
      <p:pic>
        <p:nvPicPr>
          <p:cNvPr id="3" name="Picture 2">
            <a:extLst>
              <a:ext uri="{FF2B5EF4-FFF2-40B4-BE49-F238E27FC236}">
                <a16:creationId xmlns:a16="http://schemas.microsoft.com/office/drawing/2014/main" id="{AB0D3B22-39F2-4A79-8237-93743141F3D2}"/>
              </a:ext>
            </a:extLst>
          </p:cNvPr>
          <p:cNvPicPr>
            <a:picLocks noChangeAspect="1" noChangeArrowheads="1"/>
          </p:cNvPicPr>
          <p:nvPr/>
        </p:nvPicPr>
        <p:blipFill>
          <a:blip r:embed="rId3" cstate="print"/>
          <a:srcRect t="13103" b="31499"/>
          <a:stretch>
            <a:fillRect/>
          </a:stretch>
        </p:blipFill>
        <p:spPr bwMode="auto">
          <a:xfrm>
            <a:off x="0" y="4611688"/>
            <a:ext cx="1154113" cy="987425"/>
          </a:xfrm>
          <a:prstGeom prst="rect">
            <a:avLst/>
          </a:prstGeom>
          <a:noFill/>
          <a:ln w="9525">
            <a:noFill/>
            <a:miter lim="800000"/>
            <a:headEnd/>
            <a:tailEnd/>
          </a:ln>
        </p:spPr>
      </p:pic>
    </p:spTree>
    <p:extLst>
      <p:ext uri="{BB962C8B-B14F-4D97-AF65-F5344CB8AC3E}">
        <p14:creationId xmlns:p14="http://schemas.microsoft.com/office/powerpoint/2010/main" val="2395584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solidFill>
                  <a:srgbClr val="66CCFF"/>
                </a:solidFill>
                <a:cs typeface="+mj-cs"/>
              </a:rPr>
              <a:t>World Lang Sequence – Native/Non</a:t>
            </a:r>
          </a:p>
        </p:txBody>
      </p:sp>
      <p:pic>
        <p:nvPicPr>
          <p:cNvPr id="24580"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7" name="Content Placeholder 6" descr="Table&#10;&#10;Description automatically generated">
            <a:extLst>
              <a:ext uri="{FF2B5EF4-FFF2-40B4-BE49-F238E27FC236}">
                <a16:creationId xmlns:a16="http://schemas.microsoft.com/office/drawing/2014/main" id="{47753571-7941-42A8-959B-2B7E66C387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375" y="1301750"/>
            <a:ext cx="8230142" cy="3309938"/>
          </a:xfrm>
        </p:spPr>
      </p:pic>
    </p:spTree>
    <p:extLst>
      <p:ext uri="{BB962C8B-B14F-4D97-AF65-F5344CB8AC3E}">
        <p14:creationId xmlns:p14="http://schemas.microsoft.com/office/powerpoint/2010/main" val="4258273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solidFill>
                  <a:srgbClr val="66CCFF"/>
                </a:solidFill>
                <a:cs typeface="+mj-cs"/>
              </a:rPr>
              <a:t>Ca State Seal of </a:t>
            </a:r>
            <a:r>
              <a:rPr lang="en-US" dirty="0" err="1">
                <a:solidFill>
                  <a:srgbClr val="66CCFF"/>
                </a:solidFill>
                <a:cs typeface="+mj-cs"/>
              </a:rPr>
              <a:t>biliteracy</a:t>
            </a:r>
            <a:endParaRPr lang="en-US" dirty="0">
              <a:solidFill>
                <a:srgbClr val="66CCFF"/>
              </a:solidFill>
              <a:cs typeface="+mj-cs"/>
            </a:endParaRPr>
          </a:p>
        </p:txBody>
      </p:sp>
      <p:pic>
        <p:nvPicPr>
          <p:cNvPr id="24580"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4" name="Content Placeholder 3"/>
          <p:cNvSpPr>
            <a:spLocks noGrp="1"/>
          </p:cNvSpPr>
          <p:nvPr>
            <p:ph idx="1"/>
          </p:nvPr>
        </p:nvSpPr>
        <p:spPr>
          <a:xfrm>
            <a:off x="460375" y="1181100"/>
            <a:ext cx="8489072" cy="3147169"/>
          </a:xfrm>
        </p:spPr>
        <p:txBody>
          <a:bodyPr/>
          <a:lstStyle/>
          <a:p>
            <a:pPr marL="69850" indent="0">
              <a:buNone/>
            </a:pPr>
            <a:r>
              <a:rPr lang="en-US" u="sng" dirty="0"/>
              <a:t>English criteria includes:</a:t>
            </a:r>
          </a:p>
          <a:p>
            <a:pPr>
              <a:buFont typeface="Wingdings" panose="05000000000000000000" pitchFamily="2" charset="2"/>
              <a:buChar char="ü"/>
            </a:pPr>
            <a:r>
              <a:rPr lang="en-US" dirty="0"/>
              <a:t>Completion of all English language arts requirements for graduation with an overall grade point average of 2.0 or above.</a:t>
            </a:r>
          </a:p>
          <a:p>
            <a:pPr>
              <a:buFont typeface="Wingdings" panose="05000000000000000000" pitchFamily="2" charset="2"/>
              <a:buChar char="ü"/>
            </a:pPr>
            <a:r>
              <a:rPr lang="en-US" dirty="0"/>
              <a:t>Passing the California Standards (CAASPP) test in English language arts administered in grade 11</a:t>
            </a:r>
            <a:r>
              <a:rPr lang="en-US" baseline="30000" dirty="0"/>
              <a:t>th</a:t>
            </a:r>
            <a:r>
              <a:rPr lang="en-US" dirty="0"/>
              <a:t> at the proficient level or above.</a:t>
            </a:r>
          </a:p>
          <a:p>
            <a:pPr>
              <a:buFont typeface="Wingdings" panose="05000000000000000000" pitchFamily="2" charset="2"/>
              <a:buChar char="ü"/>
            </a:pPr>
            <a:r>
              <a:rPr lang="en-US" dirty="0"/>
              <a:t>For English learners not reclassified, attain the overall early advanced level on the English language development test.</a:t>
            </a:r>
          </a:p>
        </p:txBody>
      </p:sp>
    </p:spTree>
    <p:extLst>
      <p:ext uri="{BB962C8B-B14F-4D97-AF65-F5344CB8AC3E}">
        <p14:creationId xmlns:p14="http://schemas.microsoft.com/office/powerpoint/2010/main" val="1666244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solidFill>
                  <a:srgbClr val="66CCFF"/>
                </a:solidFill>
                <a:cs typeface="+mj-cs"/>
              </a:rPr>
              <a:t>Ca State Seal of </a:t>
            </a:r>
            <a:r>
              <a:rPr lang="en-US" dirty="0" err="1">
                <a:solidFill>
                  <a:srgbClr val="66CCFF"/>
                </a:solidFill>
                <a:cs typeface="+mj-cs"/>
              </a:rPr>
              <a:t>biliteracy</a:t>
            </a:r>
            <a:endParaRPr lang="en-US" dirty="0">
              <a:solidFill>
                <a:srgbClr val="66CCFF"/>
              </a:solidFill>
              <a:cs typeface="+mj-cs"/>
            </a:endParaRPr>
          </a:p>
        </p:txBody>
      </p:sp>
      <p:pic>
        <p:nvPicPr>
          <p:cNvPr id="24580"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4" name="Content Placeholder 3"/>
          <p:cNvSpPr>
            <a:spLocks noGrp="1"/>
          </p:cNvSpPr>
          <p:nvPr>
            <p:ph idx="1"/>
          </p:nvPr>
        </p:nvSpPr>
        <p:spPr>
          <a:xfrm>
            <a:off x="181448" y="1181100"/>
            <a:ext cx="8690178" cy="3147169"/>
          </a:xfrm>
        </p:spPr>
        <p:txBody>
          <a:bodyPr/>
          <a:lstStyle/>
          <a:p>
            <a:pPr marL="69850" indent="0">
              <a:buNone/>
            </a:pPr>
            <a:r>
              <a:rPr lang="en-US" u="sng" dirty="0"/>
              <a:t>The criteria for proficiency in a language other than English is one of the following:</a:t>
            </a:r>
          </a:p>
          <a:p>
            <a:pPr>
              <a:buFont typeface="Wingdings" panose="05000000000000000000" pitchFamily="2" charset="2"/>
              <a:buChar char="ü"/>
            </a:pPr>
            <a:r>
              <a:rPr lang="en-US" dirty="0"/>
              <a:t>Passing a World Language Advanced Placement (AP) exam with a score of 3 or higher</a:t>
            </a:r>
          </a:p>
          <a:p>
            <a:pPr>
              <a:buFont typeface="Wingdings" panose="05000000000000000000" pitchFamily="2" charset="2"/>
              <a:buChar char="ü"/>
            </a:pPr>
            <a:r>
              <a:rPr lang="en-US" dirty="0"/>
              <a:t>Successful completion of a 4-yr high school course of study in a world language and attaining an overall grade point average of 3.0 or above.</a:t>
            </a:r>
          </a:p>
          <a:p>
            <a:pPr marL="69850" indent="0">
              <a:buNone/>
            </a:pPr>
            <a:endParaRPr lang="en-US" dirty="0"/>
          </a:p>
        </p:txBody>
      </p:sp>
    </p:spTree>
    <p:extLst>
      <p:ext uri="{BB962C8B-B14F-4D97-AF65-F5344CB8AC3E}">
        <p14:creationId xmlns:p14="http://schemas.microsoft.com/office/powerpoint/2010/main" val="2704585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13CB-8B4A-835A-F279-601E2FA37966}"/>
              </a:ext>
            </a:extLst>
          </p:cNvPr>
          <p:cNvSpPr>
            <a:spLocks noGrp="1"/>
          </p:cNvSpPr>
          <p:nvPr>
            <p:ph type="title"/>
          </p:nvPr>
        </p:nvSpPr>
        <p:spPr/>
        <p:txBody>
          <a:bodyPr/>
          <a:lstStyle/>
          <a:p>
            <a:pPr algn="ctr"/>
            <a:r>
              <a:rPr lang="en-US" dirty="0">
                <a:solidFill>
                  <a:schemeClr val="accent2"/>
                </a:solidFill>
              </a:rPr>
              <a:t>RMHS Counseling Department</a:t>
            </a:r>
          </a:p>
        </p:txBody>
      </p:sp>
      <p:pic>
        <p:nvPicPr>
          <p:cNvPr id="6" name="Content Placeholder 5" descr="Graphical user interface, application&#10;&#10;Description automatically generated">
            <a:extLst>
              <a:ext uri="{FF2B5EF4-FFF2-40B4-BE49-F238E27FC236}">
                <a16:creationId xmlns:a16="http://schemas.microsoft.com/office/drawing/2014/main" id="{35794B69-5572-6E05-DF8D-7520D9E71B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260" y="1059974"/>
            <a:ext cx="7269480" cy="3672840"/>
          </a:xfrm>
        </p:spPr>
      </p:pic>
      <p:pic>
        <p:nvPicPr>
          <p:cNvPr id="4" name="Picture 2">
            <a:extLst>
              <a:ext uri="{FF2B5EF4-FFF2-40B4-BE49-F238E27FC236}">
                <a16:creationId xmlns:a16="http://schemas.microsoft.com/office/drawing/2014/main" id="{69F01D85-0C1D-4DB6-0C5C-37C9BFCC0630}"/>
              </a:ext>
            </a:extLst>
          </p:cNvPr>
          <p:cNvPicPr>
            <a:picLocks noChangeAspect="1" noChangeArrowheads="1"/>
          </p:cNvPicPr>
          <p:nvPr/>
        </p:nvPicPr>
        <p:blipFill>
          <a:blip r:embed="rId3" cstate="print"/>
          <a:srcRect t="13103" b="31499"/>
          <a:stretch>
            <a:fillRect/>
          </a:stretch>
        </p:blipFill>
        <p:spPr bwMode="auto">
          <a:xfrm>
            <a:off x="-121920" y="4655026"/>
            <a:ext cx="1154113" cy="987425"/>
          </a:xfrm>
          <a:prstGeom prst="rect">
            <a:avLst/>
          </a:prstGeom>
          <a:noFill/>
          <a:ln w="9525">
            <a:noFill/>
            <a:miter lim="800000"/>
            <a:headEnd/>
            <a:tailEnd/>
          </a:ln>
        </p:spPr>
      </p:pic>
    </p:spTree>
    <p:extLst>
      <p:ext uri="{BB962C8B-B14F-4D97-AF65-F5344CB8AC3E}">
        <p14:creationId xmlns:p14="http://schemas.microsoft.com/office/powerpoint/2010/main" val="4172437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252" y="279206"/>
            <a:ext cx="8103959" cy="711976"/>
          </a:xfrm>
        </p:spPr>
        <p:txBody>
          <a:bodyPr/>
          <a:lstStyle/>
          <a:p>
            <a:pPr algn="ctr"/>
            <a:r>
              <a:rPr lang="en-US" dirty="0">
                <a:solidFill>
                  <a:schemeClr val="accent2"/>
                </a:solidFill>
              </a:rPr>
              <a:t>Retake or recover a class</a:t>
            </a:r>
          </a:p>
        </p:txBody>
      </p:sp>
      <p:sp>
        <p:nvSpPr>
          <p:cNvPr id="3" name="Subtitle 2"/>
          <p:cNvSpPr>
            <a:spLocks noGrp="1"/>
          </p:cNvSpPr>
          <p:nvPr>
            <p:ph type="subTitle" idx="1"/>
          </p:nvPr>
        </p:nvSpPr>
        <p:spPr>
          <a:xfrm>
            <a:off x="523510" y="991182"/>
            <a:ext cx="8194701" cy="3116055"/>
          </a:xfrm>
        </p:spPr>
        <p:txBody>
          <a:bodyPr>
            <a:normAutofit/>
          </a:bodyPr>
          <a:lstStyle/>
          <a:p>
            <a:pPr marL="457200" indent="-457200">
              <a:buFont typeface="+mj-lt"/>
              <a:buAutoNum type="arabicPeriod"/>
            </a:pPr>
            <a:r>
              <a:rPr lang="en-US" dirty="0" err="1"/>
              <a:t>Edgenuity</a:t>
            </a:r>
            <a:r>
              <a:rPr lang="en-US" dirty="0"/>
              <a:t> (online) classes during the school day or zero period.  zero period class attendance is mandatory, M, T, Th &amp; F (Media Center). Priority given to seniors who need the credits for graduation. </a:t>
            </a:r>
          </a:p>
          <a:p>
            <a:pPr marL="457200" indent="-457200">
              <a:buFont typeface="+mj-lt"/>
              <a:buAutoNum type="arabicPeriod"/>
            </a:pPr>
            <a:r>
              <a:rPr lang="en-US" dirty="0"/>
              <a:t>Students who enroll in the zero period </a:t>
            </a:r>
            <a:r>
              <a:rPr lang="en-US" dirty="0" err="1"/>
              <a:t>Edgenuity</a:t>
            </a:r>
            <a:r>
              <a:rPr lang="en-US" dirty="0"/>
              <a:t> class must complete the course within the quarter (Q1, Q2, Q3 &amp; Q4). Letter grade will be given.</a:t>
            </a:r>
          </a:p>
          <a:p>
            <a:pPr marL="457200" indent="-457200">
              <a:buFont typeface="+mj-lt"/>
              <a:buAutoNum type="arabicPeriod"/>
            </a:pPr>
            <a:r>
              <a:rPr lang="en-US" dirty="0"/>
              <a:t> Attend summer school at RMHS or seek other options like </a:t>
            </a:r>
            <a:r>
              <a:rPr lang="en-US" dirty="0" err="1"/>
              <a:t>Mirus</a:t>
            </a:r>
            <a:r>
              <a:rPr lang="en-US" dirty="0"/>
              <a:t> Charter School (Online classes), etc.</a:t>
            </a:r>
          </a:p>
          <a:p>
            <a:pPr marL="457200" indent="-457200">
              <a:buFont typeface="+mj-lt"/>
              <a:buAutoNum type="arabicPeriod"/>
            </a:pPr>
            <a:r>
              <a:rPr lang="en-US" dirty="0"/>
              <a:t>Mission Graduate program – Online courses through </a:t>
            </a:r>
            <a:r>
              <a:rPr lang="en-US" dirty="0" err="1"/>
              <a:t>Edgenuity</a:t>
            </a:r>
            <a:r>
              <a:rPr lang="en-US" dirty="0"/>
              <a:t>. Student must qualify for the program (Newcomers</a:t>
            </a:r>
            <a:r>
              <a:rPr lang="en-US"/>
              <a:t>, EL’s</a:t>
            </a:r>
            <a:r>
              <a:rPr lang="en-US" dirty="0"/>
              <a:t>, </a:t>
            </a:r>
            <a:r>
              <a:rPr lang="en-US"/>
              <a:t>&amp; Foster Youth).</a:t>
            </a:r>
            <a:endParaRPr lang="en-US" dirty="0"/>
          </a:p>
        </p:txBody>
      </p:sp>
      <p:pic>
        <p:nvPicPr>
          <p:cNvPr id="4" name="Picture 2">
            <a:extLst>
              <a:ext uri="{FF2B5EF4-FFF2-40B4-BE49-F238E27FC236}">
                <a16:creationId xmlns:a16="http://schemas.microsoft.com/office/drawing/2014/main" id="{8B42AD4F-4B4F-46AB-9527-5F8F3A4BB664}"/>
              </a:ext>
            </a:extLst>
          </p:cNvPr>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Tree>
    <p:extLst>
      <p:ext uri="{BB962C8B-B14F-4D97-AF65-F5344CB8AC3E}">
        <p14:creationId xmlns:p14="http://schemas.microsoft.com/office/powerpoint/2010/main" val="5628165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solidFill>
                  <a:srgbClr val="66CCFF"/>
                </a:solidFill>
                <a:cs typeface="+mj-cs"/>
              </a:rPr>
              <a:t>AP/Honors Contract</a:t>
            </a:r>
          </a:p>
        </p:txBody>
      </p:sp>
      <p:pic>
        <p:nvPicPr>
          <p:cNvPr id="24580"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5" name="Content Placeholder 4"/>
          <p:cNvSpPr>
            <a:spLocks noGrp="1"/>
          </p:cNvSpPr>
          <p:nvPr>
            <p:ph idx="1"/>
          </p:nvPr>
        </p:nvSpPr>
        <p:spPr>
          <a:xfrm>
            <a:off x="685800" y="1071562"/>
            <a:ext cx="7772400" cy="3540125"/>
          </a:xfrm>
        </p:spPr>
        <p:txBody>
          <a:bodyPr/>
          <a:lstStyle/>
          <a:p>
            <a:pPr marL="69850" indent="0">
              <a:buNone/>
            </a:pPr>
            <a:r>
              <a:rPr lang="en-US" dirty="0"/>
              <a:t>I will:</a:t>
            </a:r>
          </a:p>
          <a:p>
            <a:pPr>
              <a:buFont typeface="Wingdings" charset="2"/>
              <a:buChar char="ü"/>
            </a:pPr>
            <a:r>
              <a:rPr lang="en-US" dirty="0"/>
              <a:t>Remain in the AP/Honors course that I have requested for the entire school year.</a:t>
            </a:r>
          </a:p>
          <a:p>
            <a:pPr>
              <a:buFont typeface="Wingdings" charset="2"/>
              <a:buChar char="ü"/>
            </a:pPr>
            <a:r>
              <a:rPr lang="en-US" dirty="0"/>
              <a:t>Take the AP Exam (if applicable) in the spring of 2024</a:t>
            </a:r>
          </a:p>
          <a:p>
            <a:pPr>
              <a:buFont typeface="Wingdings" charset="2"/>
              <a:buChar char="ü"/>
            </a:pPr>
            <a:r>
              <a:rPr lang="en-US" dirty="0"/>
              <a:t>Maintain high ethical standards concerning academic involvement, growth, and development.</a:t>
            </a:r>
          </a:p>
          <a:p>
            <a:pPr>
              <a:buFont typeface="Wingdings" charset="2"/>
              <a:buChar char="ü"/>
            </a:pPr>
            <a:r>
              <a:rPr lang="en-US" dirty="0"/>
              <a:t>Complete all assigned reading, homework, labs, research projects – including any summer homework. </a:t>
            </a:r>
            <a:r>
              <a:rPr lang="en-US" b="1" dirty="0">
                <a:solidFill>
                  <a:schemeClr val="bg1"/>
                </a:solidFill>
                <a:highlight>
                  <a:srgbClr val="FF0000"/>
                </a:highlight>
                <a:latin typeface="Bradley Hand ITC" panose="03070402050302030203" pitchFamily="66" charset="0"/>
              </a:rPr>
              <a:t>(</a:t>
            </a:r>
            <a:r>
              <a:rPr lang="en-US" dirty="0">
                <a:highlight>
                  <a:srgbClr val="FF0000"/>
                </a:highlight>
                <a:latin typeface="Bradley Hand ITC" panose="03070402050302030203" pitchFamily="66" charset="0"/>
                <a:cs typeface="Apple Chancery"/>
              </a:rPr>
              <a:t>Low grades will NOT be considered a reason for removal from AP/Honors courses, so commitment and progress for all students is the expected standard</a:t>
            </a:r>
            <a:r>
              <a:rPr lang="en-US" b="1" dirty="0">
                <a:solidFill>
                  <a:schemeClr val="bg1"/>
                </a:solidFill>
                <a:highlight>
                  <a:srgbClr val="FF0000"/>
                </a:highlight>
                <a:latin typeface="Bradley Hand ITC" panose="03070402050302030203" pitchFamily="66" charset="0"/>
                <a:cs typeface="Apple Chancery"/>
              </a:rPr>
              <a:t>).</a:t>
            </a:r>
            <a:endParaRPr lang="en-US" b="1" dirty="0">
              <a:solidFill>
                <a:schemeClr val="bg1"/>
              </a:solidFill>
              <a:highlight>
                <a:srgbClr val="FF0000"/>
              </a:highlight>
              <a:latin typeface="Bradley Hand ITC" panose="03070402050302030203" pitchFamily="66" charset="0"/>
            </a:endParaRPr>
          </a:p>
          <a:p>
            <a:pPr>
              <a:buFont typeface="Wingdings" charset="2"/>
              <a:buChar char="ü"/>
            </a:pPr>
            <a:endParaRPr lang="en-US" dirty="0"/>
          </a:p>
        </p:txBody>
      </p:sp>
    </p:spTree>
    <p:extLst>
      <p:ext uri="{BB962C8B-B14F-4D97-AF65-F5344CB8AC3E}">
        <p14:creationId xmlns:p14="http://schemas.microsoft.com/office/powerpoint/2010/main" val="479540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solidFill>
                  <a:srgbClr val="66CCFF"/>
                </a:solidFill>
              </a:rPr>
              <a:t>AP/Honors Contract</a:t>
            </a:r>
            <a:endParaRPr lang="en-US" dirty="0">
              <a:solidFill>
                <a:srgbClr val="66CCFF"/>
              </a:solidFill>
              <a:cs typeface="+mj-cs"/>
            </a:endParaRPr>
          </a:p>
        </p:txBody>
      </p:sp>
      <p:pic>
        <p:nvPicPr>
          <p:cNvPr id="24580"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4" name="Content Placeholder 3"/>
          <p:cNvSpPr>
            <a:spLocks noGrp="1"/>
          </p:cNvSpPr>
          <p:nvPr>
            <p:ph idx="1"/>
          </p:nvPr>
        </p:nvSpPr>
        <p:spPr/>
        <p:txBody>
          <a:bodyPr/>
          <a:lstStyle/>
          <a:p>
            <a:pPr marL="69850" indent="0">
              <a:buNone/>
            </a:pPr>
            <a:r>
              <a:rPr lang="en-US" dirty="0" err="1"/>
              <a:t>con’t</a:t>
            </a:r>
            <a:endParaRPr lang="en-US" dirty="0"/>
          </a:p>
          <a:p>
            <a:pPr>
              <a:buFont typeface="Wingdings" charset="2"/>
              <a:buChar char="ü"/>
            </a:pPr>
            <a:r>
              <a:rPr lang="en-US" dirty="0"/>
              <a:t>Maintain regular class attendance.</a:t>
            </a:r>
          </a:p>
          <a:p>
            <a:pPr>
              <a:buFont typeface="Wingdings" charset="2"/>
              <a:buChar char="ü"/>
            </a:pPr>
            <a:r>
              <a:rPr lang="en-US" dirty="0"/>
              <a:t>Speak with your AP/Honors teacher(s) regarding any problems or concerns you have regarding your success. OWN IT RATTLERS</a:t>
            </a:r>
            <a:r>
              <a:rPr lang="is-IS" dirty="0"/>
              <a:t>…!!!</a:t>
            </a:r>
            <a:endParaRPr lang="en-US" dirty="0"/>
          </a:p>
        </p:txBody>
      </p:sp>
    </p:spTree>
    <p:extLst>
      <p:ext uri="{BB962C8B-B14F-4D97-AF65-F5344CB8AC3E}">
        <p14:creationId xmlns:p14="http://schemas.microsoft.com/office/powerpoint/2010/main" val="1324077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52" y="71512"/>
            <a:ext cx="7772400" cy="499988"/>
          </a:xfrm>
        </p:spPr>
        <p:txBody>
          <a:bodyPr>
            <a:normAutofit fontScale="90000"/>
          </a:bodyPr>
          <a:lstStyle/>
          <a:p>
            <a:pPr eaLnBrk="1" hangingPunct="1">
              <a:defRPr/>
            </a:pPr>
            <a:r>
              <a:rPr lang="en-US" dirty="0">
                <a:solidFill>
                  <a:srgbClr val="66CCFF"/>
                </a:solidFill>
                <a:cs typeface="+mj-cs"/>
              </a:rPr>
              <a:t>Class of 2025 Course Registration</a:t>
            </a:r>
          </a:p>
        </p:txBody>
      </p:sp>
      <p:pic>
        <p:nvPicPr>
          <p:cNvPr id="24580" name="Picture 2"/>
          <p:cNvPicPr>
            <a:picLocks noChangeAspect="1" noChangeArrowheads="1"/>
          </p:cNvPicPr>
          <p:nvPr/>
        </p:nvPicPr>
        <p:blipFill>
          <a:blip r:embed="rId2" cstate="print"/>
          <a:srcRect t="13103" b="31499"/>
          <a:stretch>
            <a:fillRect/>
          </a:stretch>
        </p:blipFill>
        <p:spPr bwMode="auto">
          <a:xfrm>
            <a:off x="-55105" y="4683277"/>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4" name="Content Placeholder 3"/>
          <p:cNvSpPr>
            <a:spLocks noGrp="1"/>
          </p:cNvSpPr>
          <p:nvPr>
            <p:ph idx="1"/>
          </p:nvPr>
        </p:nvSpPr>
        <p:spPr>
          <a:xfrm>
            <a:off x="577056" y="571786"/>
            <a:ext cx="7824779" cy="4158750"/>
          </a:xfrm>
        </p:spPr>
        <p:txBody>
          <a:bodyPr/>
          <a:lstStyle/>
          <a:p>
            <a:pPr>
              <a:buFont typeface="Wingdings" charset="2"/>
              <a:buChar char="v"/>
            </a:pPr>
            <a:r>
              <a:rPr lang="en-US" dirty="0">
                <a:ea typeface="MS PGothic"/>
              </a:rPr>
              <a:t>Class of 2025 course registration will take place through Social Studies classes on the following dates.</a:t>
            </a:r>
          </a:p>
          <a:p>
            <a:pPr>
              <a:buFont typeface="Wingdings" charset="2"/>
              <a:buChar char="v"/>
            </a:pPr>
            <a:r>
              <a:rPr lang="en-US" dirty="0">
                <a:solidFill>
                  <a:srgbClr val="FFFF00"/>
                </a:solidFill>
              </a:rPr>
              <a:t>Thursday, February 9, 2023 </a:t>
            </a:r>
            <a:r>
              <a:rPr lang="en-US" dirty="0"/>
              <a:t>(</a:t>
            </a:r>
            <a:r>
              <a:rPr lang="en-US" dirty="0">
                <a:solidFill>
                  <a:srgbClr val="92D050"/>
                </a:solidFill>
              </a:rPr>
              <a:t>Auxiliary Gym</a:t>
            </a:r>
            <a:r>
              <a:rPr lang="en-US" dirty="0"/>
              <a:t>) or</a:t>
            </a:r>
          </a:p>
          <a:p>
            <a:pPr>
              <a:buFont typeface="Wingdings" charset="2"/>
              <a:buChar char="v"/>
            </a:pPr>
            <a:r>
              <a:rPr lang="en-US" dirty="0">
                <a:solidFill>
                  <a:srgbClr val="FFFF00"/>
                </a:solidFill>
              </a:rPr>
              <a:t>Monday, February 13, 2023 </a:t>
            </a:r>
            <a:r>
              <a:rPr lang="en-US" dirty="0"/>
              <a:t>(</a:t>
            </a:r>
            <a:r>
              <a:rPr lang="en-US" dirty="0">
                <a:solidFill>
                  <a:srgbClr val="92D050"/>
                </a:solidFill>
              </a:rPr>
              <a:t>Auxiliary Gym</a:t>
            </a:r>
            <a:r>
              <a:rPr lang="en-US" dirty="0"/>
              <a:t>)</a:t>
            </a:r>
          </a:p>
          <a:p>
            <a:pPr>
              <a:buFont typeface="Wingdings" charset="2"/>
              <a:buChar char="v"/>
            </a:pPr>
            <a:r>
              <a:rPr lang="en-US" dirty="0">
                <a:ea typeface="MS PGothic"/>
              </a:rPr>
              <a:t>You will submit:</a:t>
            </a:r>
          </a:p>
          <a:p>
            <a:pPr lvl="1">
              <a:buFont typeface="Wingdings" charset="2"/>
              <a:buChar char="v"/>
            </a:pPr>
            <a:r>
              <a:rPr lang="en-US" dirty="0">
                <a:ea typeface="MS PGothic"/>
              </a:rPr>
              <a:t>Completed Course Selection form signed by a parent/guardian</a:t>
            </a:r>
          </a:p>
          <a:p>
            <a:pPr>
              <a:buFont typeface="Wingdings" charset="2"/>
              <a:buChar char="v"/>
            </a:pPr>
            <a:r>
              <a:rPr lang="en-US" sz="1800" dirty="0">
                <a:ea typeface="MS PGothic"/>
              </a:rPr>
              <a:t>You will receive:</a:t>
            </a:r>
          </a:p>
          <a:p>
            <a:pPr lvl="1">
              <a:buFont typeface="Wingdings" charset="2"/>
              <a:buChar char="v"/>
            </a:pPr>
            <a:r>
              <a:rPr lang="en-US" sz="1400" dirty="0">
                <a:solidFill>
                  <a:schemeClr val="accent3">
                    <a:lumMod val="60000"/>
                    <a:lumOff val="40000"/>
                  </a:schemeClr>
                </a:solidFill>
                <a:ea typeface="MS PGothic"/>
              </a:rPr>
              <a:t>Transcript  </a:t>
            </a:r>
          </a:p>
          <a:p>
            <a:pPr lvl="1">
              <a:buFont typeface="Wingdings" charset="2"/>
              <a:buChar char="v"/>
            </a:pPr>
            <a:r>
              <a:rPr lang="en-US" sz="1400" dirty="0">
                <a:solidFill>
                  <a:schemeClr val="accent3">
                    <a:lumMod val="60000"/>
                    <a:lumOff val="40000"/>
                  </a:schemeClr>
                </a:solidFill>
                <a:ea typeface="MS PGothic"/>
              </a:rPr>
              <a:t>Summer school information </a:t>
            </a:r>
          </a:p>
        </p:txBody>
      </p:sp>
    </p:spTree>
    <p:extLst>
      <p:ext uri="{BB962C8B-B14F-4D97-AF65-F5344CB8AC3E}">
        <p14:creationId xmlns:p14="http://schemas.microsoft.com/office/powerpoint/2010/main" val="1017723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7386-8DD4-436D-BAA6-05C48C64766F}"/>
              </a:ext>
            </a:extLst>
          </p:cNvPr>
          <p:cNvSpPr>
            <a:spLocks noGrp="1"/>
          </p:cNvSpPr>
          <p:nvPr>
            <p:ph type="title"/>
          </p:nvPr>
        </p:nvSpPr>
        <p:spPr/>
        <p:txBody>
          <a:bodyPr/>
          <a:lstStyle/>
          <a:p>
            <a:pPr algn="ctr"/>
            <a:r>
              <a:rPr lang="en-US" dirty="0">
                <a:solidFill>
                  <a:schemeClr val="accent2"/>
                </a:solidFill>
              </a:rPr>
              <a:t>RMHS Counseling Dept </a:t>
            </a:r>
            <a:r>
              <a:rPr lang="en-US" dirty="0" err="1">
                <a:solidFill>
                  <a:schemeClr val="accent2"/>
                </a:solidFill>
              </a:rPr>
              <a:t>WEbsite</a:t>
            </a:r>
            <a:endParaRPr lang="en-US" dirty="0">
              <a:solidFill>
                <a:schemeClr val="accent2"/>
              </a:solidFill>
            </a:endParaRPr>
          </a:p>
        </p:txBody>
      </p:sp>
      <p:sp>
        <p:nvSpPr>
          <p:cNvPr id="3" name="Content Placeholder 2">
            <a:extLst>
              <a:ext uri="{FF2B5EF4-FFF2-40B4-BE49-F238E27FC236}">
                <a16:creationId xmlns:a16="http://schemas.microsoft.com/office/drawing/2014/main" id="{55924376-27A0-41FD-853B-D06EBF4C4018}"/>
              </a:ext>
            </a:extLst>
          </p:cNvPr>
          <p:cNvSpPr>
            <a:spLocks noGrp="1"/>
          </p:cNvSpPr>
          <p:nvPr>
            <p:ph idx="1"/>
          </p:nvPr>
        </p:nvSpPr>
        <p:spPr/>
        <p:txBody>
          <a:bodyPr/>
          <a:lstStyle/>
          <a:p>
            <a:pPr marL="69850" indent="0">
              <a:buNone/>
            </a:pPr>
            <a:r>
              <a:rPr lang="en-US" u="sng" dirty="0">
                <a:hlinkClick r:id="rId2">
                  <a:extLst>
                    <a:ext uri="{A12FA001-AC4F-418D-AE19-62706E023703}">
                      <ahyp:hlinkClr xmlns:ahyp="http://schemas.microsoft.com/office/drawing/2018/hyperlinkcolor" val="tx"/>
                    </a:ext>
                  </a:extLst>
                </a:hlinkClick>
              </a:rPr>
              <a:t>Rancho Mirage High School </a:t>
            </a:r>
          </a:p>
          <a:p>
            <a:pPr>
              <a:buFont typeface="Wingdings" panose="05000000000000000000" pitchFamily="2" charset="2"/>
              <a:buChar char="Ø"/>
            </a:pPr>
            <a:r>
              <a:rPr lang="en-US" dirty="0">
                <a:solidFill>
                  <a:srgbClr val="FF9900"/>
                </a:solidFill>
                <a:hlinkClick r:id="rId2">
                  <a:extLst>
                    <a:ext uri="{A12FA001-AC4F-418D-AE19-62706E023703}">
                      <ahyp:hlinkClr xmlns:ahyp="http://schemas.microsoft.com/office/drawing/2018/hyperlinkcolor" val="tx"/>
                    </a:ext>
                  </a:extLst>
                </a:hlinkClick>
              </a:rPr>
              <a:t>www.ranchomiragehighschool.org</a:t>
            </a:r>
            <a:endParaRPr lang="en-US" dirty="0"/>
          </a:p>
          <a:p>
            <a:pPr marL="69850" indent="0">
              <a:buNone/>
            </a:pPr>
            <a:r>
              <a:rPr lang="en-US" dirty="0"/>
              <a:t>Counseling – Course Request Information</a:t>
            </a:r>
          </a:p>
          <a:p>
            <a:pPr>
              <a:buFont typeface="Wingdings" panose="05000000000000000000" pitchFamily="2" charset="2"/>
              <a:buChar char="Ø"/>
            </a:pPr>
            <a:r>
              <a:rPr lang="en-US" dirty="0">
                <a:hlinkClick r:id="rId3"/>
              </a:rPr>
              <a:t>http://www.ranchomiragehighschool.org/course-request-information.html</a:t>
            </a:r>
            <a:endParaRPr lang="en-US" dirty="0"/>
          </a:p>
          <a:p>
            <a:pPr marL="69850" indent="0">
              <a:buNone/>
            </a:pPr>
            <a:r>
              <a:rPr lang="en-US" dirty="0"/>
              <a:t>Rancho Mirage High School 2022-22 Course Catalog</a:t>
            </a:r>
          </a:p>
          <a:p>
            <a:r>
              <a:rPr lang="en-US" dirty="0">
                <a:hlinkClick r:id="rId4"/>
              </a:rPr>
              <a:t>http://www.ranchomiragehighschool.org/uploads/1/3/7/6/13760749/rmhs_course_catalog_22-23.pdf</a:t>
            </a:r>
            <a:endParaRPr lang="en-US" dirty="0"/>
          </a:p>
          <a:p>
            <a:endParaRPr lang="en-US" dirty="0"/>
          </a:p>
        </p:txBody>
      </p:sp>
      <p:pic>
        <p:nvPicPr>
          <p:cNvPr id="4" name="Picture 2">
            <a:extLst>
              <a:ext uri="{FF2B5EF4-FFF2-40B4-BE49-F238E27FC236}">
                <a16:creationId xmlns:a16="http://schemas.microsoft.com/office/drawing/2014/main" id="{BFC99D2B-21C0-4F1F-8867-2C7EAC0209CC}"/>
              </a:ext>
            </a:extLst>
          </p:cNvPr>
          <p:cNvPicPr>
            <a:picLocks noChangeAspect="1" noChangeArrowheads="1"/>
          </p:cNvPicPr>
          <p:nvPr/>
        </p:nvPicPr>
        <p:blipFill>
          <a:blip r:embed="rId5" cstate="print"/>
          <a:srcRect t="13103" b="31499"/>
          <a:stretch>
            <a:fillRect/>
          </a:stretch>
        </p:blipFill>
        <p:spPr bwMode="auto">
          <a:xfrm>
            <a:off x="0" y="4611688"/>
            <a:ext cx="1154113" cy="987425"/>
          </a:xfrm>
          <a:prstGeom prst="rect">
            <a:avLst/>
          </a:prstGeom>
          <a:noFill/>
          <a:ln w="9525">
            <a:noFill/>
            <a:miter lim="800000"/>
            <a:headEnd/>
            <a:tailEnd/>
          </a:ln>
        </p:spPr>
      </p:pic>
    </p:spTree>
    <p:extLst>
      <p:ext uri="{BB962C8B-B14F-4D97-AF65-F5344CB8AC3E}">
        <p14:creationId xmlns:p14="http://schemas.microsoft.com/office/powerpoint/2010/main" val="1671022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3" name="Picture 2" descr="Table&#10;&#10;Description automatically generated">
            <a:extLst>
              <a:ext uri="{FF2B5EF4-FFF2-40B4-BE49-F238E27FC236}">
                <a16:creationId xmlns:a16="http://schemas.microsoft.com/office/drawing/2014/main" id="{4A0440D5-16FF-F0F6-B8EB-08A6F8298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820" y="57943"/>
            <a:ext cx="4454039" cy="5599113"/>
          </a:xfrm>
          <a:prstGeom prst="rect">
            <a:avLst/>
          </a:prstGeom>
        </p:spPr>
      </p:pic>
    </p:spTree>
    <p:extLst>
      <p:ext uri="{BB962C8B-B14F-4D97-AF65-F5344CB8AC3E}">
        <p14:creationId xmlns:p14="http://schemas.microsoft.com/office/powerpoint/2010/main" val="2265698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4CD57604-B84A-DD1C-032E-633560DB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spTree>
    <p:extLst>
      <p:ext uri="{BB962C8B-B14F-4D97-AF65-F5344CB8AC3E}">
        <p14:creationId xmlns:p14="http://schemas.microsoft.com/office/powerpoint/2010/main" val="2179660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4CD57604-B84A-DD1C-032E-633560DB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C6A485BD-ED2B-2FE0-E780-28BDDD6F6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spTree>
    <p:extLst>
      <p:ext uri="{BB962C8B-B14F-4D97-AF65-F5344CB8AC3E}">
        <p14:creationId xmlns:p14="http://schemas.microsoft.com/office/powerpoint/2010/main" val="3545645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4CD57604-B84A-DD1C-032E-633560DB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C6A485BD-ED2B-2FE0-E780-28BDDD6F6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847A84DB-9116-5ABB-5029-4CFF53EC9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spTree>
    <p:extLst>
      <p:ext uri="{BB962C8B-B14F-4D97-AF65-F5344CB8AC3E}">
        <p14:creationId xmlns:p14="http://schemas.microsoft.com/office/powerpoint/2010/main" val="35836865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4CD57604-B84A-DD1C-032E-633560DB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C6A485BD-ED2B-2FE0-E780-28BDDD6F6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847A84DB-9116-5ABB-5029-4CFF53EC9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C6EBA8A1-FADD-F601-A2BF-D32E06758F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952" y="1986071"/>
            <a:ext cx="8038095" cy="1742857"/>
          </a:xfrm>
          <a:prstGeom prst="rect">
            <a:avLst/>
          </a:prstGeom>
        </p:spPr>
      </p:pic>
    </p:spTree>
    <p:extLst>
      <p:ext uri="{BB962C8B-B14F-4D97-AF65-F5344CB8AC3E}">
        <p14:creationId xmlns:p14="http://schemas.microsoft.com/office/powerpoint/2010/main" val="19617550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7123-988C-43A6-B16E-20354B206CE2}"/>
              </a:ext>
            </a:extLst>
          </p:cNvPr>
          <p:cNvSpPr>
            <a:spLocks noGrp="1"/>
          </p:cNvSpPr>
          <p:nvPr>
            <p:ph type="title"/>
          </p:nvPr>
        </p:nvSpPr>
        <p:spPr>
          <a:xfrm>
            <a:off x="769620" y="228600"/>
            <a:ext cx="7688580" cy="251460"/>
          </a:xfrm>
        </p:spPr>
        <p:txBody>
          <a:bodyPr>
            <a:normAutofit fontScale="90000"/>
          </a:bodyPr>
          <a:lstStyle/>
          <a:p>
            <a:pPr algn="ctr"/>
            <a:r>
              <a:rPr lang="en-US" dirty="0">
                <a:solidFill>
                  <a:schemeClr val="accent2"/>
                </a:solidFill>
              </a:rPr>
              <a:t>Graduation requirements</a:t>
            </a:r>
          </a:p>
        </p:txBody>
      </p:sp>
      <p:pic>
        <p:nvPicPr>
          <p:cNvPr id="5" name="Content Placeholder 4">
            <a:extLst>
              <a:ext uri="{FF2B5EF4-FFF2-40B4-BE49-F238E27FC236}">
                <a16:creationId xmlns:a16="http://schemas.microsoft.com/office/drawing/2014/main" id="{71B92C4B-417C-4E8E-949D-32647452612A}"/>
              </a:ext>
            </a:extLst>
          </p:cNvPr>
          <p:cNvPicPr>
            <a:picLocks noGrp="1" noChangeAspect="1"/>
          </p:cNvPicPr>
          <p:nvPr>
            <p:ph idx="1"/>
          </p:nvPr>
        </p:nvPicPr>
        <p:blipFill>
          <a:blip r:embed="rId2"/>
          <a:stretch>
            <a:fillRect/>
          </a:stretch>
        </p:blipFill>
        <p:spPr>
          <a:xfrm>
            <a:off x="2935333" y="731423"/>
            <a:ext cx="5875019" cy="4252153"/>
          </a:xfrm>
        </p:spPr>
      </p:pic>
      <p:pic>
        <p:nvPicPr>
          <p:cNvPr id="4" name="Picture 2">
            <a:extLst>
              <a:ext uri="{FF2B5EF4-FFF2-40B4-BE49-F238E27FC236}">
                <a16:creationId xmlns:a16="http://schemas.microsoft.com/office/drawing/2014/main" id="{07DAE28B-75AC-4651-851E-28F75987384D}"/>
              </a:ext>
            </a:extLst>
          </p:cNvPr>
          <p:cNvPicPr>
            <a:picLocks noChangeAspect="1" noChangeArrowheads="1"/>
          </p:cNvPicPr>
          <p:nvPr/>
        </p:nvPicPr>
        <p:blipFill>
          <a:blip r:embed="rId3" cstate="print"/>
          <a:srcRect t="13103" b="31499"/>
          <a:stretch>
            <a:fillRect/>
          </a:stretch>
        </p:blipFill>
        <p:spPr bwMode="auto">
          <a:xfrm>
            <a:off x="0" y="4611688"/>
            <a:ext cx="1154113" cy="987425"/>
          </a:xfrm>
          <a:prstGeom prst="rect">
            <a:avLst/>
          </a:prstGeom>
          <a:noFill/>
          <a:ln w="9525">
            <a:noFill/>
            <a:miter lim="800000"/>
            <a:headEnd/>
            <a:tailEnd/>
          </a:ln>
        </p:spPr>
      </p:pic>
      <p:sp>
        <p:nvSpPr>
          <p:cNvPr id="3" name="TextBox 2">
            <a:extLst>
              <a:ext uri="{FF2B5EF4-FFF2-40B4-BE49-F238E27FC236}">
                <a16:creationId xmlns:a16="http://schemas.microsoft.com/office/drawing/2014/main" id="{FD77A762-8D6A-44C6-9D41-BB0E411D8C27}"/>
              </a:ext>
            </a:extLst>
          </p:cNvPr>
          <p:cNvSpPr txBox="1"/>
          <p:nvPr/>
        </p:nvSpPr>
        <p:spPr>
          <a:xfrm>
            <a:off x="187779" y="731423"/>
            <a:ext cx="2645228" cy="2646878"/>
          </a:xfrm>
          <a:prstGeom prst="rect">
            <a:avLst/>
          </a:prstGeom>
          <a:noFill/>
        </p:spPr>
        <p:txBody>
          <a:bodyPr wrap="square" rtlCol="0">
            <a:spAutoFit/>
          </a:bodyPr>
          <a:lstStyle/>
          <a:p>
            <a:pPr algn="ctr"/>
            <a:r>
              <a:rPr lang="en-US" sz="2000" dirty="0"/>
              <a:t>PSUSD Graduation Requirement</a:t>
            </a:r>
          </a:p>
          <a:p>
            <a:endParaRPr lang="en-US" dirty="0"/>
          </a:p>
          <a:p>
            <a:pPr marL="285750" indent="-285750">
              <a:buFont typeface="Wingdings" panose="05000000000000000000" pitchFamily="2" charset="2"/>
              <a:buChar char="v"/>
            </a:pPr>
            <a:r>
              <a:rPr lang="en-US" dirty="0">
                <a:solidFill>
                  <a:schemeClr val="accent1">
                    <a:lumMod val="25000"/>
                    <a:lumOff val="75000"/>
                  </a:schemeClr>
                </a:solidFill>
              </a:rPr>
              <a:t>225 Total</a:t>
            </a:r>
          </a:p>
          <a:p>
            <a:pPr marL="285750" indent="-285750">
              <a:buFont typeface="Wingdings" panose="05000000000000000000" pitchFamily="2" charset="2"/>
              <a:buChar char="v"/>
            </a:pPr>
            <a:r>
              <a:rPr lang="en-US" dirty="0">
                <a:solidFill>
                  <a:schemeClr val="accent2"/>
                </a:solidFill>
              </a:rPr>
              <a:t>1.51 Minimum GPA</a:t>
            </a:r>
          </a:p>
          <a:p>
            <a:pPr marL="285750" indent="-285750">
              <a:buFont typeface="Wingdings" panose="05000000000000000000" pitchFamily="2" charset="2"/>
              <a:buChar char="v"/>
            </a:pPr>
            <a:r>
              <a:rPr lang="en-US" dirty="0"/>
              <a:t>Pass IM I or equivalent</a:t>
            </a:r>
          </a:p>
          <a:p>
            <a:pPr marL="285750" indent="-285750">
              <a:buFont typeface="Wingdings" panose="05000000000000000000" pitchFamily="2" charset="2"/>
              <a:buChar char="v"/>
            </a:pPr>
            <a:r>
              <a:rPr lang="en-US" dirty="0">
                <a:solidFill>
                  <a:srgbClr val="FFFF00"/>
                </a:solidFill>
              </a:rPr>
              <a:t>Minimum Credits at the end of 10</a:t>
            </a:r>
            <a:r>
              <a:rPr lang="en-US" baseline="30000" dirty="0">
                <a:solidFill>
                  <a:srgbClr val="FFFF00"/>
                </a:solidFill>
              </a:rPr>
              <a:t>th</a:t>
            </a:r>
            <a:r>
              <a:rPr lang="en-US" dirty="0">
                <a:solidFill>
                  <a:srgbClr val="FFFF00"/>
                </a:solidFill>
              </a:rPr>
              <a:t> Grade Year – 105 Credits</a:t>
            </a:r>
          </a:p>
        </p:txBody>
      </p:sp>
    </p:spTree>
    <p:extLst>
      <p:ext uri="{BB962C8B-B14F-4D97-AF65-F5344CB8AC3E}">
        <p14:creationId xmlns:p14="http://schemas.microsoft.com/office/powerpoint/2010/main" val="2961716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a:extLst>
              <a:ext uri="{FF2B5EF4-FFF2-40B4-BE49-F238E27FC236}">
                <a16:creationId xmlns:a16="http://schemas.microsoft.com/office/drawing/2014/main" id="{FBCF2819-27D3-E94C-215E-079B64AC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892" y="1085602"/>
            <a:ext cx="3696216" cy="3543795"/>
          </a:xfrm>
          <a:prstGeom prst="rect">
            <a:avLst/>
          </a:prstGeom>
        </p:spPr>
      </p:pic>
    </p:spTree>
    <p:extLst>
      <p:ext uri="{BB962C8B-B14F-4D97-AF65-F5344CB8AC3E}">
        <p14:creationId xmlns:p14="http://schemas.microsoft.com/office/powerpoint/2010/main" val="31889376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a:extLst>
              <a:ext uri="{FF2B5EF4-FFF2-40B4-BE49-F238E27FC236}">
                <a16:creationId xmlns:a16="http://schemas.microsoft.com/office/drawing/2014/main" id="{FBCF2819-27D3-E94C-215E-079B64AC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892" y="1085602"/>
            <a:ext cx="3696216" cy="3543795"/>
          </a:xfrm>
          <a:prstGeom prst="rect">
            <a:avLst/>
          </a:prstGeom>
        </p:spPr>
      </p:pic>
      <p:pic>
        <p:nvPicPr>
          <p:cNvPr id="3" name="Picture 2" descr="Table&#10;&#10;Description automatically generated">
            <a:extLst>
              <a:ext uri="{FF2B5EF4-FFF2-40B4-BE49-F238E27FC236}">
                <a16:creationId xmlns:a16="http://schemas.microsoft.com/office/drawing/2014/main" id="{29E4364A-21F3-FDD1-B9FC-56A9557C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381" y="1086071"/>
            <a:ext cx="3695238" cy="3542857"/>
          </a:xfrm>
          <a:prstGeom prst="rect">
            <a:avLst/>
          </a:prstGeom>
        </p:spPr>
      </p:pic>
    </p:spTree>
    <p:extLst>
      <p:ext uri="{BB962C8B-B14F-4D97-AF65-F5344CB8AC3E}">
        <p14:creationId xmlns:p14="http://schemas.microsoft.com/office/powerpoint/2010/main" val="2220674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a:extLst>
              <a:ext uri="{FF2B5EF4-FFF2-40B4-BE49-F238E27FC236}">
                <a16:creationId xmlns:a16="http://schemas.microsoft.com/office/drawing/2014/main" id="{FBCF2819-27D3-E94C-215E-079B64AC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892" y="1085602"/>
            <a:ext cx="3696216" cy="3543795"/>
          </a:xfrm>
          <a:prstGeom prst="rect">
            <a:avLst/>
          </a:prstGeom>
        </p:spPr>
      </p:pic>
      <p:pic>
        <p:nvPicPr>
          <p:cNvPr id="3" name="Picture 2" descr="Table&#10;&#10;Description automatically generated">
            <a:extLst>
              <a:ext uri="{FF2B5EF4-FFF2-40B4-BE49-F238E27FC236}">
                <a16:creationId xmlns:a16="http://schemas.microsoft.com/office/drawing/2014/main" id="{29E4364A-21F3-FDD1-B9FC-56A9557C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381" y="1086071"/>
            <a:ext cx="3695238" cy="3542857"/>
          </a:xfrm>
          <a:prstGeom prst="rect">
            <a:avLst/>
          </a:prstGeom>
        </p:spPr>
      </p:pic>
      <p:pic>
        <p:nvPicPr>
          <p:cNvPr id="5" name="Picture 4" descr="Table&#10;&#10;Description automatically generated">
            <a:extLst>
              <a:ext uri="{FF2B5EF4-FFF2-40B4-BE49-F238E27FC236}">
                <a16:creationId xmlns:a16="http://schemas.microsoft.com/office/drawing/2014/main" id="{D1DF1AA0-58C6-8E5A-0AB3-F92443315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381" y="1086071"/>
            <a:ext cx="3695238" cy="3542857"/>
          </a:xfrm>
          <a:prstGeom prst="rect">
            <a:avLst/>
          </a:prstGeom>
        </p:spPr>
      </p:pic>
    </p:spTree>
    <p:extLst>
      <p:ext uri="{BB962C8B-B14F-4D97-AF65-F5344CB8AC3E}">
        <p14:creationId xmlns:p14="http://schemas.microsoft.com/office/powerpoint/2010/main" val="3432975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a:extLst>
              <a:ext uri="{FF2B5EF4-FFF2-40B4-BE49-F238E27FC236}">
                <a16:creationId xmlns:a16="http://schemas.microsoft.com/office/drawing/2014/main" id="{FBCF2819-27D3-E94C-215E-079B64AC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892" y="1085602"/>
            <a:ext cx="3696216" cy="3543795"/>
          </a:xfrm>
          <a:prstGeom prst="rect">
            <a:avLst/>
          </a:prstGeom>
        </p:spPr>
      </p:pic>
      <p:pic>
        <p:nvPicPr>
          <p:cNvPr id="3" name="Picture 2" descr="Table&#10;&#10;Description automatically generated">
            <a:extLst>
              <a:ext uri="{FF2B5EF4-FFF2-40B4-BE49-F238E27FC236}">
                <a16:creationId xmlns:a16="http://schemas.microsoft.com/office/drawing/2014/main" id="{29E4364A-21F3-FDD1-B9FC-56A9557C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381" y="1086071"/>
            <a:ext cx="3695238" cy="3542857"/>
          </a:xfrm>
          <a:prstGeom prst="rect">
            <a:avLst/>
          </a:prstGeom>
        </p:spPr>
      </p:pic>
      <p:pic>
        <p:nvPicPr>
          <p:cNvPr id="5" name="Picture 4" descr="Table&#10;&#10;Description automatically generated">
            <a:extLst>
              <a:ext uri="{FF2B5EF4-FFF2-40B4-BE49-F238E27FC236}">
                <a16:creationId xmlns:a16="http://schemas.microsoft.com/office/drawing/2014/main" id="{D1DF1AA0-58C6-8E5A-0AB3-F92443315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381" y="1086071"/>
            <a:ext cx="3695238" cy="3542857"/>
          </a:xfrm>
          <a:prstGeom prst="rect">
            <a:avLst/>
          </a:prstGeom>
        </p:spPr>
      </p:pic>
      <p:pic>
        <p:nvPicPr>
          <p:cNvPr id="6" name="Picture 5" descr="Table&#10;&#10;Description automatically generated">
            <a:extLst>
              <a:ext uri="{FF2B5EF4-FFF2-40B4-BE49-F238E27FC236}">
                <a16:creationId xmlns:a16="http://schemas.microsoft.com/office/drawing/2014/main" id="{0CCE4E3C-41EA-8D65-6CDC-DBCB337C41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4381" y="1086071"/>
            <a:ext cx="3695238" cy="3542857"/>
          </a:xfrm>
          <a:prstGeom prst="rect">
            <a:avLst/>
          </a:prstGeom>
        </p:spPr>
      </p:pic>
    </p:spTree>
    <p:extLst>
      <p:ext uri="{BB962C8B-B14F-4D97-AF65-F5344CB8AC3E}">
        <p14:creationId xmlns:p14="http://schemas.microsoft.com/office/powerpoint/2010/main" val="2342279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Table&#10;&#10;Description automatically generated with medium confidence">
            <a:extLst>
              <a:ext uri="{FF2B5EF4-FFF2-40B4-BE49-F238E27FC236}">
                <a16:creationId xmlns:a16="http://schemas.microsoft.com/office/drawing/2014/main" id="{A41BD541-D62D-92BD-6F3B-17E9B2A3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366" y="1690524"/>
            <a:ext cx="3715268" cy="2333951"/>
          </a:xfrm>
          <a:prstGeom prst="rect">
            <a:avLst/>
          </a:prstGeom>
        </p:spPr>
      </p:pic>
    </p:spTree>
    <p:extLst>
      <p:ext uri="{BB962C8B-B14F-4D97-AF65-F5344CB8AC3E}">
        <p14:creationId xmlns:p14="http://schemas.microsoft.com/office/powerpoint/2010/main" val="19747956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Table&#10;&#10;Description automatically generated with medium confidence">
            <a:extLst>
              <a:ext uri="{FF2B5EF4-FFF2-40B4-BE49-F238E27FC236}">
                <a16:creationId xmlns:a16="http://schemas.microsoft.com/office/drawing/2014/main" id="{A41BD541-D62D-92BD-6F3B-17E9B2A3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366" y="1690524"/>
            <a:ext cx="3715268" cy="2333951"/>
          </a:xfrm>
          <a:prstGeom prst="rect">
            <a:avLst/>
          </a:prstGeom>
        </p:spPr>
      </p:pic>
      <p:pic>
        <p:nvPicPr>
          <p:cNvPr id="3" name="Picture 2" descr="Table&#10;&#10;Description automatically generated with medium confidence">
            <a:extLst>
              <a:ext uri="{FF2B5EF4-FFF2-40B4-BE49-F238E27FC236}">
                <a16:creationId xmlns:a16="http://schemas.microsoft.com/office/drawing/2014/main" id="{EC14ADE0-6103-35FC-92D7-614F7CE55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57" y="1690833"/>
            <a:ext cx="3714286" cy="2333333"/>
          </a:xfrm>
          <a:prstGeom prst="rect">
            <a:avLst/>
          </a:prstGeom>
        </p:spPr>
      </p:pic>
    </p:spTree>
    <p:extLst>
      <p:ext uri="{BB962C8B-B14F-4D97-AF65-F5344CB8AC3E}">
        <p14:creationId xmlns:p14="http://schemas.microsoft.com/office/powerpoint/2010/main" val="1185753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Table&#10;&#10;Description automatically generated with medium confidence">
            <a:extLst>
              <a:ext uri="{FF2B5EF4-FFF2-40B4-BE49-F238E27FC236}">
                <a16:creationId xmlns:a16="http://schemas.microsoft.com/office/drawing/2014/main" id="{A41BD541-D62D-92BD-6F3B-17E9B2A3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366" y="1690524"/>
            <a:ext cx="3715268" cy="2333951"/>
          </a:xfrm>
          <a:prstGeom prst="rect">
            <a:avLst/>
          </a:prstGeom>
        </p:spPr>
      </p:pic>
      <p:pic>
        <p:nvPicPr>
          <p:cNvPr id="3" name="Picture 2" descr="Table&#10;&#10;Description automatically generated with medium confidence">
            <a:extLst>
              <a:ext uri="{FF2B5EF4-FFF2-40B4-BE49-F238E27FC236}">
                <a16:creationId xmlns:a16="http://schemas.microsoft.com/office/drawing/2014/main" id="{EC14ADE0-6103-35FC-92D7-614F7CE55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57" y="1690833"/>
            <a:ext cx="3714286" cy="2333333"/>
          </a:xfrm>
          <a:prstGeom prst="rect">
            <a:avLst/>
          </a:prstGeom>
        </p:spPr>
      </p:pic>
      <p:pic>
        <p:nvPicPr>
          <p:cNvPr id="5" name="Picture 4" descr="Table&#10;&#10;Description automatically generated with medium confidence">
            <a:extLst>
              <a:ext uri="{FF2B5EF4-FFF2-40B4-BE49-F238E27FC236}">
                <a16:creationId xmlns:a16="http://schemas.microsoft.com/office/drawing/2014/main" id="{3E0667C8-8BCC-184B-1D39-731379DF7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857" y="1690833"/>
            <a:ext cx="3714286" cy="2333333"/>
          </a:xfrm>
          <a:prstGeom prst="rect">
            <a:avLst/>
          </a:prstGeom>
        </p:spPr>
      </p:pic>
    </p:spTree>
    <p:extLst>
      <p:ext uri="{BB962C8B-B14F-4D97-AF65-F5344CB8AC3E}">
        <p14:creationId xmlns:p14="http://schemas.microsoft.com/office/powerpoint/2010/main" val="4097174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8" name="Picture 7" descr="Table&#10;&#10;Description automatically generated with medium confidence">
            <a:extLst>
              <a:ext uri="{FF2B5EF4-FFF2-40B4-BE49-F238E27FC236}">
                <a16:creationId xmlns:a16="http://schemas.microsoft.com/office/drawing/2014/main" id="{A41BD541-D62D-92BD-6F3B-17E9B2A3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366" y="1690524"/>
            <a:ext cx="3715268" cy="2333951"/>
          </a:xfrm>
          <a:prstGeom prst="rect">
            <a:avLst/>
          </a:prstGeom>
        </p:spPr>
      </p:pic>
      <p:pic>
        <p:nvPicPr>
          <p:cNvPr id="3" name="Picture 2" descr="Table&#10;&#10;Description automatically generated with medium confidence">
            <a:extLst>
              <a:ext uri="{FF2B5EF4-FFF2-40B4-BE49-F238E27FC236}">
                <a16:creationId xmlns:a16="http://schemas.microsoft.com/office/drawing/2014/main" id="{EC14ADE0-6103-35FC-92D7-614F7CE55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57" y="1690833"/>
            <a:ext cx="3714286" cy="2333333"/>
          </a:xfrm>
          <a:prstGeom prst="rect">
            <a:avLst/>
          </a:prstGeom>
        </p:spPr>
      </p:pic>
      <p:pic>
        <p:nvPicPr>
          <p:cNvPr id="5" name="Picture 4" descr="Table&#10;&#10;Description automatically generated with medium confidence">
            <a:extLst>
              <a:ext uri="{FF2B5EF4-FFF2-40B4-BE49-F238E27FC236}">
                <a16:creationId xmlns:a16="http://schemas.microsoft.com/office/drawing/2014/main" id="{3E0667C8-8BCC-184B-1D39-731379DF7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857" y="1690833"/>
            <a:ext cx="3714286" cy="2333333"/>
          </a:xfrm>
          <a:prstGeom prst="rect">
            <a:avLst/>
          </a:prstGeom>
        </p:spPr>
      </p:pic>
      <p:pic>
        <p:nvPicPr>
          <p:cNvPr id="6" name="Picture 5" descr="Table&#10;&#10;Description automatically generated with medium confidence">
            <a:extLst>
              <a:ext uri="{FF2B5EF4-FFF2-40B4-BE49-F238E27FC236}">
                <a16:creationId xmlns:a16="http://schemas.microsoft.com/office/drawing/2014/main" id="{634C50B9-CCBA-9B49-2760-59E880B2E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4857" y="1690833"/>
            <a:ext cx="3714286" cy="2333333"/>
          </a:xfrm>
          <a:prstGeom prst="rect">
            <a:avLst/>
          </a:prstGeom>
        </p:spPr>
      </p:pic>
    </p:spTree>
    <p:extLst>
      <p:ext uri="{BB962C8B-B14F-4D97-AF65-F5344CB8AC3E}">
        <p14:creationId xmlns:p14="http://schemas.microsoft.com/office/powerpoint/2010/main" val="1088905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spTree>
    <p:extLst>
      <p:ext uri="{BB962C8B-B14F-4D97-AF65-F5344CB8AC3E}">
        <p14:creationId xmlns:p14="http://schemas.microsoft.com/office/powerpoint/2010/main" val="1137642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pic>
        <p:nvPicPr>
          <p:cNvPr id="3" name="Picture 2" descr="Table&#10;&#10;Description automatically generated with low confidence">
            <a:extLst>
              <a:ext uri="{FF2B5EF4-FFF2-40B4-BE49-F238E27FC236}">
                <a16:creationId xmlns:a16="http://schemas.microsoft.com/office/drawing/2014/main" id="{84CF77BD-C88E-455F-0A94-5DCEC2B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3" y="472441"/>
            <a:ext cx="4010985" cy="3769436"/>
          </a:xfrm>
          <a:prstGeom prst="rect">
            <a:avLst/>
          </a:prstGeom>
        </p:spPr>
      </p:pic>
    </p:spTree>
    <p:extLst>
      <p:ext uri="{BB962C8B-B14F-4D97-AF65-F5344CB8AC3E}">
        <p14:creationId xmlns:p14="http://schemas.microsoft.com/office/powerpoint/2010/main" val="196885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solidFill>
                  <a:srgbClr val="66CCFF"/>
                </a:solidFill>
                <a:cs typeface="+mj-cs"/>
              </a:rPr>
              <a:t>UC/CSU “a-g” requirements</a:t>
            </a:r>
          </a:p>
        </p:txBody>
      </p:sp>
      <p:pic>
        <p:nvPicPr>
          <p:cNvPr id="24580"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24584" name="AutoShape 1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3" name="Content Placeholder 2" descr="Screen Shot 2019-02-02 at 3.38.03 PM.png"/>
          <p:cNvPicPr>
            <a:picLocks noGrp="1" noChangeAspect="1"/>
          </p:cNvPicPr>
          <p:nvPr>
            <p:ph idx="1"/>
          </p:nvPr>
        </p:nvPicPr>
        <p:blipFill>
          <a:blip r:embed="rId3">
            <a:extLst>
              <a:ext uri="{28A0092B-C50C-407E-A947-70E740481C1C}">
                <a14:useLocalDpi xmlns:a14="http://schemas.microsoft.com/office/drawing/2010/main" val="0"/>
              </a:ext>
            </a:extLst>
          </a:blip>
          <a:srcRect l="-63339" r="-63339"/>
          <a:stretch>
            <a:fillRect/>
          </a:stretch>
        </p:blipFill>
        <p:spPr>
          <a:xfrm>
            <a:off x="1154113" y="1408906"/>
            <a:ext cx="7250865" cy="3202782"/>
          </a:xfrm>
        </p:spPr>
      </p:pic>
      <p:sp>
        <p:nvSpPr>
          <p:cNvPr id="5" name="TextBox 4"/>
          <p:cNvSpPr txBox="1"/>
          <p:nvPr/>
        </p:nvSpPr>
        <p:spPr>
          <a:xfrm>
            <a:off x="460375" y="1666875"/>
            <a:ext cx="2555793" cy="1754326"/>
          </a:xfrm>
          <a:prstGeom prst="rect">
            <a:avLst/>
          </a:prstGeom>
          <a:noFill/>
        </p:spPr>
        <p:txBody>
          <a:bodyPr wrap="square" rtlCol="0">
            <a:spAutoFit/>
          </a:bodyPr>
          <a:lstStyle/>
          <a:p>
            <a:r>
              <a:rPr lang="en-US" dirty="0"/>
              <a:t>All “D’s” must be repeated entering your senior year for new grade to be calculated into the GPA for the UC/CSU’s.</a:t>
            </a:r>
          </a:p>
        </p:txBody>
      </p:sp>
      <p:sp>
        <p:nvSpPr>
          <p:cNvPr id="6" name="TextBox 5"/>
          <p:cNvSpPr txBox="1"/>
          <p:nvPr/>
        </p:nvSpPr>
        <p:spPr>
          <a:xfrm>
            <a:off x="6776458" y="1769943"/>
            <a:ext cx="2123222" cy="1200329"/>
          </a:xfrm>
          <a:prstGeom prst="rect">
            <a:avLst/>
          </a:prstGeom>
          <a:noFill/>
        </p:spPr>
        <p:txBody>
          <a:bodyPr wrap="square" rtlCol="0">
            <a:spAutoFit/>
          </a:bodyPr>
          <a:lstStyle/>
          <a:p>
            <a:r>
              <a:rPr lang="en-US" dirty="0"/>
              <a:t>All “D’s” must be made up to be “a-g” eligible for the UC/CSU’s</a:t>
            </a:r>
          </a:p>
        </p:txBody>
      </p:sp>
    </p:spTree>
    <p:extLst>
      <p:ext uri="{BB962C8B-B14F-4D97-AF65-F5344CB8AC3E}">
        <p14:creationId xmlns:p14="http://schemas.microsoft.com/office/powerpoint/2010/main" val="365081625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pic>
        <p:nvPicPr>
          <p:cNvPr id="3" name="Picture 2" descr="Table&#10;&#10;Description automatically generated with low confidence">
            <a:extLst>
              <a:ext uri="{FF2B5EF4-FFF2-40B4-BE49-F238E27FC236}">
                <a16:creationId xmlns:a16="http://schemas.microsoft.com/office/drawing/2014/main" id="{84CF77BD-C88E-455F-0A94-5DCEC2B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3" y="472441"/>
            <a:ext cx="4010985" cy="3769436"/>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B0CD2CD5-504B-99B2-B7AF-2B79A1A19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83" y="472441"/>
            <a:ext cx="4010984" cy="3769435"/>
          </a:xfrm>
          <a:prstGeom prst="rect">
            <a:avLst/>
          </a:prstGeom>
        </p:spPr>
      </p:pic>
    </p:spTree>
    <p:extLst>
      <p:ext uri="{BB962C8B-B14F-4D97-AF65-F5344CB8AC3E}">
        <p14:creationId xmlns:p14="http://schemas.microsoft.com/office/powerpoint/2010/main" val="3089267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pic>
        <p:nvPicPr>
          <p:cNvPr id="3" name="Picture 2" descr="Table&#10;&#10;Description automatically generated with low confidence">
            <a:extLst>
              <a:ext uri="{FF2B5EF4-FFF2-40B4-BE49-F238E27FC236}">
                <a16:creationId xmlns:a16="http://schemas.microsoft.com/office/drawing/2014/main" id="{84CF77BD-C88E-455F-0A94-5DCEC2B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3" y="472441"/>
            <a:ext cx="4010985" cy="3769436"/>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B0CD2CD5-504B-99B2-B7AF-2B79A1A19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83" y="472441"/>
            <a:ext cx="4010984" cy="3769435"/>
          </a:xfrm>
          <a:prstGeom prst="rect">
            <a:avLst/>
          </a:prstGeom>
        </p:spPr>
      </p:pic>
      <p:pic>
        <p:nvPicPr>
          <p:cNvPr id="6" name="Picture 5" descr="Graphical user interface, application, table&#10;&#10;Description automatically generated">
            <a:extLst>
              <a:ext uri="{FF2B5EF4-FFF2-40B4-BE49-F238E27FC236}">
                <a16:creationId xmlns:a16="http://schemas.microsoft.com/office/drawing/2014/main" id="{621AC81E-9AF4-D3CA-DDA1-035B86E13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612" y="2144412"/>
            <a:ext cx="4753524" cy="2211291"/>
          </a:xfrm>
          <a:prstGeom prst="rect">
            <a:avLst/>
          </a:prstGeom>
        </p:spPr>
      </p:pic>
    </p:spTree>
    <p:extLst>
      <p:ext uri="{BB962C8B-B14F-4D97-AF65-F5344CB8AC3E}">
        <p14:creationId xmlns:p14="http://schemas.microsoft.com/office/powerpoint/2010/main" val="14942383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pic>
        <p:nvPicPr>
          <p:cNvPr id="3" name="Picture 2" descr="Table&#10;&#10;Description automatically generated with low confidence">
            <a:extLst>
              <a:ext uri="{FF2B5EF4-FFF2-40B4-BE49-F238E27FC236}">
                <a16:creationId xmlns:a16="http://schemas.microsoft.com/office/drawing/2014/main" id="{84CF77BD-C88E-455F-0A94-5DCEC2B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3" y="472441"/>
            <a:ext cx="4010985" cy="3769436"/>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B0CD2CD5-504B-99B2-B7AF-2B79A1A19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83" y="472441"/>
            <a:ext cx="4010984" cy="3769435"/>
          </a:xfrm>
          <a:prstGeom prst="rect">
            <a:avLst/>
          </a:prstGeom>
        </p:spPr>
      </p:pic>
      <p:pic>
        <p:nvPicPr>
          <p:cNvPr id="6" name="Picture 5" descr="Graphical user interface, application, table&#10;&#10;Description automatically generated">
            <a:extLst>
              <a:ext uri="{FF2B5EF4-FFF2-40B4-BE49-F238E27FC236}">
                <a16:creationId xmlns:a16="http://schemas.microsoft.com/office/drawing/2014/main" id="{621AC81E-9AF4-D3CA-DDA1-035B86E13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613" y="2144411"/>
            <a:ext cx="4753524" cy="2211291"/>
          </a:xfrm>
          <a:prstGeom prst="rect">
            <a:avLst/>
          </a:prstGeom>
        </p:spPr>
      </p:pic>
      <p:pic>
        <p:nvPicPr>
          <p:cNvPr id="8" name="Picture 7" descr="Table&#10;&#10;Description automatically generated with low confidence">
            <a:extLst>
              <a:ext uri="{FF2B5EF4-FFF2-40B4-BE49-F238E27FC236}">
                <a16:creationId xmlns:a16="http://schemas.microsoft.com/office/drawing/2014/main" id="{F532BAB1-7ACE-82EF-FD6D-08C22CE19A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83" y="463750"/>
            <a:ext cx="4020232" cy="3778126"/>
          </a:xfrm>
          <a:prstGeom prst="rect">
            <a:avLst/>
          </a:prstGeom>
        </p:spPr>
      </p:pic>
    </p:spTree>
    <p:extLst>
      <p:ext uri="{BB962C8B-B14F-4D97-AF65-F5344CB8AC3E}">
        <p14:creationId xmlns:p14="http://schemas.microsoft.com/office/powerpoint/2010/main" val="3583884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pic>
        <p:nvPicPr>
          <p:cNvPr id="3" name="Picture 2" descr="Table&#10;&#10;Description automatically generated with low confidence">
            <a:extLst>
              <a:ext uri="{FF2B5EF4-FFF2-40B4-BE49-F238E27FC236}">
                <a16:creationId xmlns:a16="http://schemas.microsoft.com/office/drawing/2014/main" id="{84CF77BD-C88E-455F-0A94-5DCEC2B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3" y="472441"/>
            <a:ext cx="4010985" cy="3769436"/>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B0CD2CD5-504B-99B2-B7AF-2B79A1A19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83" y="472441"/>
            <a:ext cx="4010984" cy="3769435"/>
          </a:xfrm>
          <a:prstGeom prst="rect">
            <a:avLst/>
          </a:prstGeom>
        </p:spPr>
      </p:pic>
      <p:pic>
        <p:nvPicPr>
          <p:cNvPr id="6" name="Picture 5" descr="Graphical user interface, application, table&#10;&#10;Description automatically generated">
            <a:extLst>
              <a:ext uri="{FF2B5EF4-FFF2-40B4-BE49-F238E27FC236}">
                <a16:creationId xmlns:a16="http://schemas.microsoft.com/office/drawing/2014/main" id="{621AC81E-9AF4-D3CA-DDA1-035B86E13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613" y="2144411"/>
            <a:ext cx="4753524" cy="2211291"/>
          </a:xfrm>
          <a:prstGeom prst="rect">
            <a:avLst/>
          </a:prstGeom>
        </p:spPr>
      </p:pic>
      <p:pic>
        <p:nvPicPr>
          <p:cNvPr id="8" name="Picture 7" descr="Table&#10;&#10;Description automatically generated with low confidence">
            <a:extLst>
              <a:ext uri="{FF2B5EF4-FFF2-40B4-BE49-F238E27FC236}">
                <a16:creationId xmlns:a16="http://schemas.microsoft.com/office/drawing/2014/main" id="{F532BAB1-7ACE-82EF-FD6D-08C22CE19A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83" y="463750"/>
            <a:ext cx="4020232" cy="3778126"/>
          </a:xfrm>
          <a:prstGeom prst="rect">
            <a:avLst/>
          </a:prstGeom>
        </p:spPr>
      </p:pic>
      <p:pic>
        <p:nvPicPr>
          <p:cNvPr id="10" name="Picture 9" descr="Graphical user interface, application, table&#10;&#10;Description automatically generated">
            <a:extLst>
              <a:ext uri="{FF2B5EF4-FFF2-40B4-BE49-F238E27FC236}">
                <a16:creationId xmlns:a16="http://schemas.microsoft.com/office/drawing/2014/main" id="{92825DBD-A222-0EF0-2867-4724562934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0612" y="2144411"/>
            <a:ext cx="4753521" cy="2211290"/>
          </a:xfrm>
          <a:prstGeom prst="rect">
            <a:avLst/>
          </a:prstGeom>
        </p:spPr>
      </p:pic>
    </p:spTree>
    <p:extLst>
      <p:ext uri="{BB962C8B-B14F-4D97-AF65-F5344CB8AC3E}">
        <p14:creationId xmlns:p14="http://schemas.microsoft.com/office/powerpoint/2010/main" val="1348663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9" name="Picture 8" descr="Table&#10;&#10;Description automatically generated with medium confidence">
            <a:extLst>
              <a:ext uri="{FF2B5EF4-FFF2-40B4-BE49-F238E27FC236}">
                <a16:creationId xmlns:a16="http://schemas.microsoft.com/office/drawing/2014/main" id="{4FA44057-F3E1-C2B3-BD4D-5AB23634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 y="472440"/>
            <a:ext cx="4010985" cy="3769436"/>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CA8E39EB-0D3A-9090-0FF4-C44D05C09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13" y="2137862"/>
            <a:ext cx="4767604" cy="2217841"/>
          </a:xfrm>
          <a:prstGeom prst="rect">
            <a:avLst/>
          </a:prstGeom>
        </p:spPr>
      </p:pic>
      <p:pic>
        <p:nvPicPr>
          <p:cNvPr id="3" name="Picture 2" descr="Table&#10;&#10;Description automatically generated with low confidence">
            <a:extLst>
              <a:ext uri="{FF2B5EF4-FFF2-40B4-BE49-F238E27FC236}">
                <a16:creationId xmlns:a16="http://schemas.microsoft.com/office/drawing/2014/main" id="{84CF77BD-C88E-455F-0A94-5DCEC2B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3" y="472441"/>
            <a:ext cx="4010985" cy="3769436"/>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B0CD2CD5-504B-99B2-B7AF-2B79A1A19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83" y="472441"/>
            <a:ext cx="4010984" cy="3769435"/>
          </a:xfrm>
          <a:prstGeom prst="rect">
            <a:avLst/>
          </a:prstGeom>
        </p:spPr>
      </p:pic>
      <p:pic>
        <p:nvPicPr>
          <p:cNvPr id="6" name="Picture 5" descr="Graphical user interface, application, table&#10;&#10;Description automatically generated">
            <a:extLst>
              <a:ext uri="{FF2B5EF4-FFF2-40B4-BE49-F238E27FC236}">
                <a16:creationId xmlns:a16="http://schemas.microsoft.com/office/drawing/2014/main" id="{621AC81E-9AF4-D3CA-DDA1-035B86E13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613" y="2144411"/>
            <a:ext cx="4753524" cy="2211291"/>
          </a:xfrm>
          <a:prstGeom prst="rect">
            <a:avLst/>
          </a:prstGeom>
        </p:spPr>
      </p:pic>
      <p:pic>
        <p:nvPicPr>
          <p:cNvPr id="8" name="Picture 7" descr="Table&#10;&#10;Description automatically generated with low confidence">
            <a:extLst>
              <a:ext uri="{FF2B5EF4-FFF2-40B4-BE49-F238E27FC236}">
                <a16:creationId xmlns:a16="http://schemas.microsoft.com/office/drawing/2014/main" id="{F532BAB1-7ACE-82EF-FD6D-08C22CE19A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83" y="463750"/>
            <a:ext cx="4020232" cy="3778126"/>
          </a:xfrm>
          <a:prstGeom prst="rect">
            <a:avLst/>
          </a:prstGeom>
        </p:spPr>
      </p:pic>
      <p:pic>
        <p:nvPicPr>
          <p:cNvPr id="10" name="Picture 9" descr="Graphical user interface, application, table&#10;&#10;Description automatically generated">
            <a:extLst>
              <a:ext uri="{FF2B5EF4-FFF2-40B4-BE49-F238E27FC236}">
                <a16:creationId xmlns:a16="http://schemas.microsoft.com/office/drawing/2014/main" id="{92825DBD-A222-0EF0-2867-4724562934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0612" y="2144411"/>
            <a:ext cx="4753521" cy="2211290"/>
          </a:xfrm>
          <a:prstGeom prst="rect">
            <a:avLst/>
          </a:prstGeom>
        </p:spPr>
      </p:pic>
      <p:pic>
        <p:nvPicPr>
          <p:cNvPr id="12" name="Picture 11" descr="Table&#10;&#10;Description automatically generated with medium confidence">
            <a:extLst>
              <a:ext uri="{FF2B5EF4-FFF2-40B4-BE49-F238E27FC236}">
                <a16:creationId xmlns:a16="http://schemas.microsoft.com/office/drawing/2014/main" id="{809B866C-C1A6-9E10-ED55-3A11D9F393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82" y="463749"/>
            <a:ext cx="4020235" cy="3778128"/>
          </a:xfrm>
          <a:prstGeom prst="rect">
            <a:avLst/>
          </a:prstGeom>
        </p:spPr>
      </p:pic>
    </p:spTree>
    <p:extLst>
      <p:ext uri="{BB962C8B-B14F-4D97-AF65-F5344CB8AC3E}">
        <p14:creationId xmlns:p14="http://schemas.microsoft.com/office/powerpoint/2010/main" val="3633777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TextBox 3"/>
          <p:cNvSpPr txBox="1"/>
          <p:nvPr/>
        </p:nvSpPr>
        <p:spPr>
          <a:xfrm>
            <a:off x="338003" y="1359297"/>
            <a:ext cx="7804792" cy="369332"/>
          </a:xfrm>
          <a:prstGeom prst="rect">
            <a:avLst/>
          </a:prstGeom>
          <a:noFill/>
        </p:spPr>
        <p:txBody>
          <a:bodyPr wrap="square" rtlCol="0">
            <a:spAutoFit/>
          </a:bodyPr>
          <a:lstStyle/>
          <a:p>
            <a:pPr lvl="1"/>
            <a:endParaRPr lang="en-US" dirty="0"/>
          </a:p>
        </p:txBody>
      </p:sp>
      <p:sp>
        <p:nvSpPr>
          <p:cNvPr id="7" name="TextBox 6"/>
          <p:cNvSpPr txBox="1"/>
          <p:nvPr/>
        </p:nvSpPr>
        <p:spPr>
          <a:xfrm>
            <a:off x="1557692" y="539630"/>
            <a:ext cx="6736770" cy="4635738"/>
          </a:xfrm>
          <a:prstGeom prst="rect">
            <a:avLst/>
          </a:prstGeom>
          <a:noFill/>
        </p:spPr>
        <p:txBody>
          <a:bodyPr wrap="square" rtlCol="0">
            <a:spAutoFit/>
          </a:bodyPr>
          <a:lstStyle/>
          <a:p>
            <a:endParaRPr lang="en-US" dirty="0"/>
          </a:p>
        </p:txBody>
      </p:sp>
      <p:pic>
        <p:nvPicPr>
          <p:cNvPr id="19" name="Picture 18" descr="Table&#10;&#10;Description automatically generated">
            <a:extLst>
              <a:ext uri="{FF2B5EF4-FFF2-40B4-BE49-F238E27FC236}">
                <a16:creationId xmlns:a16="http://schemas.microsoft.com/office/drawing/2014/main" id="{538D6963-30D1-0272-06CD-8CD5CF8C0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369" y="-98680"/>
            <a:ext cx="5958546" cy="7711060"/>
          </a:xfrm>
          <a:prstGeom prst="rect">
            <a:avLst/>
          </a:prstGeom>
        </p:spPr>
      </p:pic>
    </p:spTree>
    <p:extLst>
      <p:ext uri="{BB962C8B-B14F-4D97-AF65-F5344CB8AC3E}">
        <p14:creationId xmlns:p14="http://schemas.microsoft.com/office/powerpoint/2010/main" val="1351944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3" y="228600"/>
            <a:ext cx="6822857" cy="952500"/>
          </a:xfrm>
        </p:spPr>
        <p:txBody>
          <a:bodyPr/>
          <a:lstStyle/>
          <a:p>
            <a:pPr algn="ctr" eaLnBrk="1" hangingPunct="1">
              <a:defRPr/>
            </a:pPr>
            <a:r>
              <a:rPr lang="en-US" dirty="0">
                <a:solidFill>
                  <a:srgbClr val="66CCFF"/>
                </a:solidFill>
                <a:cs typeface="+mj-cs"/>
              </a:rPr>
              <a:t>Options for Junior Year</a:t>
            </a:r>
          </a:p>
        </p:txBody>
      </p:sp>
      <p:pic>
        <p:nvPicPr>
          <p:cNvPr id="16388"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Content Placeholder 3"/>
          <p:cNvSpPr>
            <a:spLocks noGrp="1"/>
          </p:cNvSpPr>
          <p:nvPr>
            <p:ph idx="1"/>
          </p:nvPr>
        </p:nvSpPr>
        <p:spPr>
          <a:xfrm>
            <a:off x="685800" y="1260078"/>
            <a:ext cx="7772400" cy="3184923"/>
          </a:xfrm>
        </p:spPr>
        <p:txBody>
          <a:bodyPr/>
          <a:lstStyle/>
          <a:p>
            <a:pPr marL="927100" lvl="1" indent="-457200">
              <a:buFont typeface="+mj-lt"/>
              <a:buAutoNum type="arabicPeriod"/>
            </a:pPr>
            <a:r>
              <a:rPr lang="en-US" sz="2400" dirty="0">
                <a:latin typeface="Arial"/>
                <a:cs typeface="Arial"/>
              </a:rPr>
              <a:t>AVID (Advancement Via Individual Determination) Program. </a:t>
            </a:r>
            <a:r>
              <a:rPr lang="en-US" sz="1800" dirty="0">
                <a:solidFill>
                  <a:srgbClr val="FFFF00"/>
                </a:solidFill>
                <a:latin typeface="Bradley Hand ITC" panose="03070402050302030203" pitchFamily="66" charset="0"/>
                <a:cs typeface="Apple Chancery"/>
              </a:rPr>
              <a:t>Application &amp; Interview process</a:t>
            </a:r>
          </a:p>
          <a:p>
            <a:pPr marL="927100" lvl="1" indent="-457200">
              <a:buFont typeface="+mj-lt"/>
              <a:buAutoNum type="arabicPeriod"/>
            </a:pPr>
            <a:r>
              <a:rPr lang="en-US" sz="2400" dirty="0">
                <a:latin typeface="Arial"/>
                <a:cs typeface="Arial"/>
              </a:rPr>
              <a:t>VAPA (Visual Arts &amp; Performing Arts ) Program</a:t>
            </a:r>
          </a:p>
          <a:p>
            <a:pPr marL="927100" lvl="1" indent="-457200">
              <a:buFont typeface="+mj-lt"/>
              <a:buAutoNum type="arabicPeriod"/>
            </a:pPr>
            <a:r>
              <a:rPr lang="en-US" sz="2400" dirty="0">
                <a:latin typeface="Arial"/>
                <a:cs typeface="Arial"/>
              </a:rPr>
              <a:t>Theater/Technical Pathway</a:t>
            </a:r>
          </a:p>
          <a:p>
            <a:pPr marL="927100" lvl="1" indent="-457200">
              <a:buFont typeface="+mj-lt"/>
              <a:buAutoNum type="arabicPeriod"/>
            </a:pPr>
            <a:r>
              <a:rPr lang="en-US" sz="2400" dirty="0">
                <a:latin typeface="Arial"/>
                <a:cs typeface="Arial"/>
              </a:rPr>
              <a:t>Student Management Team</a:t>
            </a:r>
          </a:p>
          <a:p>
            <a:pPr marL="927100" lvl="1" indent="-457200">
              <a:buFont typeface="+mj-lt"/>
              <a:buAutoNum type="arabicPeriod"/>
            </a:pPr>
            <a:r>
              <a:rPr lang="en-US" sz="2400" dirty="0">
                <a:latin typeface="Arial"/>
                <a:cs typeface="Arial"/>
              </a:rPr>
              <a:t>Journalism I &amp; Yearbook Production</a:t>
            </a:r>
          </a:p>
          <a:p>
            <a:pPr marL="469900" lvl="1" indent="0">
              <a:buNone/>
            </a:pPr>
            <a:endParaRPr lang="en-US" sz="2400" dirty="0">
              <a:latin typeface="Arial"/>
              <a:cs typeface="Arial"/>
            </a:endParaRPr>
          </a:p>
          <a:p>
            <a:pPr marL="469900" lvl="1" indent="0">
              <a:buNone/>
            </a:pPr>
            <a:endParaRPr lang="en-US" sz="24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sz="4800" dirty="0">
                <a:solidFill>
                  <a:srgbClr val="66CCFF"/>
                </a:solidFill>
                <a:cs typeface="+mj-cs"/>
              </a:rPr>
              <a:t>AVID Program</a:t>
            </a:r>
            <a:endParaRPr lang="en-US" sz="4800" dirty="0">
              <a:cs typeface="+mj-cs"/>
            </a:endParaRPr>
          </a:p>
        </p:txBody>
      </p:sp>
      <p:sp>
        <p:nvSpPr>
          <p:cNvPr id="4" name="TextBox 3"/>
          <p:cNvSpPr txBox="1"/>
          <p:nvPr/>
        </p:nvSpPr>
        <p:spPr>
          <a:xfrm>
            <a:off x="338003" y="1359297"/>
            <a:ext cx="7804792" cy="1754327"/>
          </a:xfrm>
          <a:prstGeom prst="rect">
            <a:avLst/>
          </a:prstGeom>
          <a:noFill/>
        </p:spPr>
        <p:txBody>
          <a:bodyPr wrap="square" rtlCol="0">
            <a:spAutoFit/>
          </a:bodyPr>
          <a:lstStyle/>
          <a:p>
            <a:pPr lvl="1"/>
            <a:r>
              <a:rPr lang="en-US" dirty="0"/>
              <a:t>This well-known program is available for students who seek support to learn more about college and career options in order to best prepare for post-secondary education and beyond. This program focuses on WICOR strategies, study habits, time management, organization, and college exploration. Students are able to visit college campuses and explore careers based on various degrees.</a:t>
            </a:r>
          </a:p>
        </p:txBody>
      </p:sp>
      <p:sp>
        <p:nvSpPr>
          <p:cNvPr id="3" name="TextBox 2"/>
          <p:cNvSpPr txBox="1"/>
          <p:nvPr/>
        </p:nvSpPr>
        <p:spPr>
          <a:xfrm>
            <a:off x="338004" y="3147722"/>
            <a:ext cx="8660894" cy="1477328"/>
          </a:xfrm>
          <a:prstGeom prst="rect">
            <a:avLst/>
          </a:prstGeom>
          <a:noFill/>
        </p:spPr>
        <p:txBody>
          <a:bodyPr wrap="square" rtlCol="0">
            <a:spAutoFit/>
          </a:bodyPr>
          <a:lstStyle/>
          <a:p>
            <a:pPr marL="342900" indent="-342900">
              <a:buAutoNum type="arabicPeriod"/>
            </a:pPr>
            <a:r>
              <a:rPr lang="en-US" dirty="0"/>
              <a:t>Student must complete an AVID application online @ </a:t>
            </a:r>
            <a:r>
              <a:rPr lang="en-US" u="sng" dirty="0">
                <a:solidFill>
                  <a:srgbClr val="FFFF00"/>
                </a:solidFill>
              </a:rPr>
              <a:t>ranchomiragehighschool.org/course-request-information.</a:t>
            </a:r>
          </a:p>
          <a:p>
            <a:pPr marL="342900" indent="-342900">
              <a:buAutoNum type="arabicPeriod"/>
            </a:pPr>
            <a:r>
              <a:rPr lang="en-US" dirty="0"/>
              <a:t>Applicants will be invited to an interview conducted by the AVID team</a:t>
            </a:r>
          </a:p>
          <a:p>
            <a:pPr marL="342900" indent="-342900">
              <a:buAutoNum type="arabicPeriod"/>
            </a:pPr>
            <a:r>
              <a:rPr lang="en-US" dirty="0"/>
              <a:t>Applicants will be notified if they were accepted by the AVID team </a:t>
            </a:r>
          </a:p>
          <a:p>
            <a:pPr marL="342900" indent="-342900">
              <a:buAutoNum type="arabicPeriod"/>
            </a:pPr>
            <a:r>
              <a:rPr lang="en-US" dirty="0"/>
              <a:t>AVID application deadline is Friday, February 24, 2023</a:t>
            </a:r>
          </a:p>
        </p:txBody>
      </p:sp>
      <p:pic>
        <p:nvPicPr>
          <p:cNvPr id="1026" name="Picture 2" descr="RMHS AVID (@AVIDRMHS) / Twitter">
            <a:extLst>
              <a:ext uri="{FF2B5EF4-FFF2-40B4-BE49-F238E27FC236}">
                <a16:creationId xmlns:a16="http://schemas.microsoft.com/office/drawing/2014/main" id="{3FEDE95E-B433-4791-BBD8-DE84D58C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060" y="4325106"/>
            <a:ext cx="1621838" cy="1359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20750" y="1143000"/>
            <a:ext cx="4857750" cy="3556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buFont typeface="Wingdings 2" pitchFamily="18" charset="2"/>
              <a:buChar char=""/>
            </a:pPr>
            <a:endParaRPr lang="en-US" sz="2167" dirty="0"/>
          </a:p>
          <a:p>
            <a:endParaRPr lang="en-US" sz="2167"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3991"/>
            <a:ext cx="4826000" cy="1341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349895" y="4248501"/>
            <a:ext cx="4953000" cy="656655"/>
          </a:xfrm>
          <a:prstGeom prst="rect">
            <a:avLst/>
          </a:prstGeom>
        </p:spPr>
        <p:txBody>
          <a:bodyPr wrap="square">
            <a:spAutoFit/>
          </a:bodyPr>
          <a:lstStyle/>
          <a:p>
            <a:pPr algn="ctr"/>
            <a:r>
              <a:rPr lang="en-US" sz="3667" b="1" dirty="0">
                <a:solidFill>
                  <a:schemeClr val="tx1">
                    <a:lumMod val="95000"/>
                    <a:lumOff val="5000"/>
                  </a:schemeClr>
                </a:solidFill>
                <a:latin typeface="+mj-lt"/>
              </a:rPr>
              <a:t>avidrmhs.weebly.com</a:t>
            </a:r>
          </a:p>
        </p:txBody>
      </p:sp>
      <p:pic>
        <p:nvPicPr>
          <p:cNvPr id="1030" name="Picture 6" descr="C:\Users\tmathis\Desktop\983804_or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595"/>
          <a:stretch/>
        </p:blipFill>
        <p:spPr bwMode="auto">
          <a:xfrm>
            <a:off x="513953" y="1873324"/>
            <a:ext cx="4335198" cy="2095353"/>
          </a:xfrm>
          <a:prstGeom prst="rect">
            <a:avLst/>
          </a:prstGeom>
          <a:solidFill>
            <a:srgbClr val="FFFFFF">
              <a:shade val="85000"/>
            </a:srgbClr>
          </a:solidFill>
          <a:ln w="38100" cap="sq">
            <a:solidFill>
              <a:srgbClr val="6C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2" name="Picture 18" descr="http://jehs.edinburg.schooldesk.net/portals/edinburg/economedes/images/AVID_logo-spo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500" y="1903523"/>
            <a:ext cx="2600212" cy="1682677"/>
          </a:xfrm>
          <a:prstGeom prst="rect">
            <a:avLst/>
          </a:prstGeom>
          <a:ln>
            <a:no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1927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anim calcmode="lin" valueType="num">
                                      <p:cBhvr>
                                        <p:cTn id="14" dur="1000" fill="hold"/>
                                        <p:tgtEl>
                                          <p:spTgt spid="1030"/>
                                        </p:tgtEl>
                                        <p:attrNameLst>
                                          <p:attrName>ppt_x</p:attrName>
                                        </p:attrNameLst>
                                      </p:cBhvr>
                                      <p:tavLst>
                                        <p:tav tm="0">
                                          <p:val>
                                            <p:strVal val="#ppt_x"/>
                                          </p:val>
                                        </p:tav>
                                        <p:tav tm="100000">
                                          <p:val>
                                            <p:strVal val="#ppt_x"/>
                                          </p:val>
                                        </p:tav>
                                      </p:tavLst>
                                    </p:anim>
                                    <p:anim calcmode="lin" valueType="num">
                                      <p:cBhvr>
                                        <p:cTn id="15" dur="1000" fill="hold"/>
                                        <p:tgtEl>
                                          <p:spTgt spid="103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42"/>
                                        </p:tgtEl>
                                        <p:attrNameLst>
                                          <p:attrName>style.visibility</p:attrName>
                                        </p:attrNameLst>
                                      </p:cBhvr>
                                      <p:to>
                                        <p:strVal val="visible"/>
                                      </p:to>
                                    </p:set>
                                    <p:animEffect transition="in" filter="fade">
                                      <p:cBhvr>
                                        <p:cTn id="18" dur="1000"/>
                                        <p:tgtEl>
                                          <p:spTgt spid="1042"/>
                                        </p:tgtEl>
                                      </p:cBhvr>
                                    </p:animEffect>
                                    <p:anim calcmode="lin" valueType="num">
                                      <p:cBhvr>
                                        <p:cTn id="19" dur="1000" fill="hold"/>
                                        <p:tgtEl>
                                          <p:spTgt spid="1042"/>
                                        </p:tgtEl>
                                        <p:attrNameLst>
                                          <p:attrName>ppt_x</p:attrName>
                                        </p:attrNameLst>
                                      </p:cBhvr>
                                      <p:tavLst>
                                        <p:tav tm="0">
                                          <p:val>
                                            <p:strVal val="#ppt_x"/>
                                          </p:val>
                                        </p:tav>
                                        <p:tav tm="100000">
                                          <p:val>
                                            <p:strVal val="#ppt_x"/>
                                          </p:val>
                                        </p:tav>
                                      </p:tavLst>
                                    </p:anim>
                                    <p:anim calcmode="lin" valueType="num">
                                      <p:cBhvr>
                                        <p:cTn id="20" dur="1000" fill="hold"/>
                                        <p:tgtEl>
                                          <p:spTgt spid="104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4" y="138794"/>
            <a:ext cx="6168032" cy="928290"/>
          </a:xfrm>
        </p:spPr>
        <p:txBody>
          <a:bodyPr/>
          <a:lstStyle/>
          <a:p>
            <a:pPr algn="ctr" eaLnBrk="1" hangingPunct="1">
              <a:defRPr/>
            </a:pPr>
            <a:r>
              <a:rPr lang="en-US" dirty="0">
                <a:solidFill>
                  <a:srgbClr val="66CCFF"/>
                </a:solidFill>
                <a:cs typeface="+mj-cs"/>
              </a:rPr>
              <a:t>Options for Junior Year</a:t>
            </a:r>
          </a:p>
        </p:txBody>
      </p:sp>
      <p:pic>
        <p:nvPicPr>
          <p:cNvPr id="16388" name="Picture 2"/>
          <p:cNvPicPr>
            <a:picLocks noChangeAspect="1" noChangeArrowheads="1"/>
          </p:cNvPicPr>
          <p:nvPr/>
        </p:nvPicPr>
        <p:blipFill>
          <a:blip r:embed="rId2" cstate="print"/>
          <a:srcRect t="13103" b="31499"/>
          <a:stretch>
            <a:fillRect/>
          </a:stretch>
        </p:blipFill>
        <p:spPr bwMode="auto">
          <a:xfrm>
            <a:off x="0" y="4611688"/>
            <a:ext cx="1154113" cy="987425"/>
          </a:xfrm>
          <a:prstGeom prst="rect">
            <a:avLst/>
          </a:prstGeom>
          <a:noFill/>
          <a:ln w="9525">
            <a:noFill/>
            <a:miter lim="800000"/>
            <a:headEnd/>
            <a:tailEnd/>
          </a:ln>
        </p:spPr>
      </p:pic>
      <p:sp>
        <p:nvSpPr>
          <p:cNvPr id="4" name="Content Placeholder 3"/>
          <p:cNvSpPr>
            <a:spLocks noGrp="1"/>
          </p:cNvSpPr>
          <p:nvPr>
            <p:ph idx="1"/>
          </p:nvPr>
        </p:nvSpPr>
        <p:spPr>
          <a:xfrm>
            <a:off x="685800" y="1028700"/>
            <a:ext cx="7772400" cy="3416301"/>
          </a:xfrm>
        </p:spPr>
        <p:txBody>
          <a:bodyPr/>
          <a:lstStyle/>
          <a:p>
            <a:pPr>
              <a:buFont typeface="Wingdings" charset="2"/>
              <a:buChar char="v"/>
            </a:pPr>
            <a:r>
              <a:rPr lang="en-US" dirty="0"/>
              <a:t>College of the Desert Concurrent Enrollment</a:t>
            </a:r>
          </a:p>
          <a:p>
            <a:pPr>
              <a:buFont typeface="Wingdings" charset="2"/>
              <a:buChar char="v"/>
            </a:pPr>
            <a:r>
              <a:rPr lang="en-US" dirty="0"/>
              <a:t>What is Concurrent Enrollment?</a:t>
            </a:r>
          </a:p>
          <a:p>
            <a:pPr lvl="1">
              <a:buFont typeface="Wingdings" charset="2"/>
              <a:buChar char="ü"/>
            </a:pPr>
            <a:r>
              <a:rPr lang="en-US" dirty="0"/>
              <a:t>The concurrent enrollment program provides an opportunity for high school students to earn college credits at College of the Desert (COD) before they complete their high school diploma.</a:t>
            </a:r>
          </a:p>
          <a:p>
            <a:pPr>
              <a:buFont typeface="Wingdings" charset="2"/>
              <a:buChar char="v"/>
            </a:pPr>
            <a:r>
              <a:rPr lang="en-US" dirty="0"/>
              <a:t>What is the criteria to apply for the concurrent enrollment?</a:t>
            </a:r>
          </a:p>
          <a:p>
            <a:pPr marL="812800" lvl="1" indent="-342900">
              <a:buFont typeface="+mj-lt"/>
              <a:buAutoNum type="arabicPeriod"/>
            </a:pPr>
            <a:r>
              <a:rPr lang="en-US" dirty="0"/>
              <a:t>Be enrolled in high school between grades 9-12.</a:t>
            </a:r>
          </a:p>
          <a:p>
            <a:pPr marL="812800" lvl="1" indent="-342900">
              <a:buFont typeface="+mj-lt"/>
              <a:buAutoNum type="arabicPeriod"/>
            </a:pPr>
            <a:r>
              <a:rPr lang="en-US" dirty="0"/>
              <a:t>Have a cumulative GPA of 3.0 or higher (If your GPA is below 3.0, a letter of recommendation from a teacher or counselor is required).</a:t>
            </a:r>
          </a:p>
          <a:p>
            <a:pPr marL="812800" lvl="1" indent="-342900">
              <a:buFont typeface="+mj-lt"/>
              <a:buAutoNum type="arabicPeriod"/>
            </a:pPr>
            <a:endParaRPr lang="en-US" dirty="0"/>
          </a:p>
          <a:p>
            <a:pPr marL="812800" lvl="1" indent="-342900">
              <a:buFont typeface="+mj-lt"/>
              <a:buAutoNum type="arabicPeriod"/>
            </a:pPr>
            <a:endParaRPr lang="en-US" dirty="0"/>
          </a:p>
        </p:txBody>
      </p:sp>
      <p:pic>
        <p:nvPicPr>
          <p:cNvPr id="8" name="Picture 7" descr="Screen Shot 2019-01-31 at 6.44.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968" y="4300482"/>
            <a:ext cx="3070706" cy="928290"/>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A542-C0FC-4C36-A3A3-DDEF024BC878}"/>
              </a:ext>
            </a:extLst>
          </p:cNvPr>
          <p:cNvSpPr>
            <a:spLocks noGrp="1"/>
          </p:cNvSpPr>
          <p:nvPr>
            <p:ph type="title"/>
          </p:nvPr>
        </p:nvSpPr>
        <p:spPr/>
        <p:txBody>
          <a:bodyPr/>
          <a:lstStyle/>
          <a:p>
            <a:pPr algn="ctr"/>
            <a:r>
              <a:rPr lang="en-US" dirty="0">
                <a:solidFill>
                  <a:schemeClr val="accent2"/>
                </a:solidFill>
              </a:rPr>
              <a:t>College of the Desert</a:t>
            </a:r>
          </a:p>
        </p:txBody>
      </p:sp>
      <p:sp>
        <p:nvSpPr>
          <p:cNvPr id="3" name="Content Placeholder 2">
            <a:extLst>
              <a:ext uri="{FF2B5EF4-FFF2-40B4-BE49-F238E27FC236}">
                <a16:creationId xmlns:a16="http://schemas.microsoft.com/office/drawing/2014/main" id="{62C9A01D-092E-4406-A00C-E38F02BC7683}"/>
              </a:ext>
            </a:extLst>
          </p:cNvPr>
          <p:cNvSpPr>
            <a:spLocks noGrp="1"/>
          </p:cNvSpPr>
          <p:nvPr>
            <p:ph idx="1"/>
          </p:nvPr>
        </p:nvSpPr>
        <p:spPr>
          <a:xfrm>
            <a:off x="685800" y="1004207"/>
            <a:ext cx="7772400" cy="3763735"/>
          </a:xfrm>
        </p:spPr>
        <p:txBody>
          <a:bodyPr/>
          <a:lstStyle/>
          <a:p>
            <a:pPr marL="69850" indent="0" algn="ctr">
              <a:buNone/>
            </a:pPr>
            <a:r>
              <a:rPr lang="en-US" b="0" i="0" dirty="0">
                <a:effectLst/>
                <a:latin typeface="Verdana" panose="020B0604030504040204" pitchFamily="34" charset="0"/>
              </a:rPr>
              <a:t>What are the charges for concurrent enrollment?</a:t>
            </a:r>
          </a:p>
          <a:p>
            <a:pPr>
              <a:buFont typeface="Wingdings" panose="05000000000000000000" pitchFamily="2" charset="2"/>
              <a:buChar char="v"/>
            </a:pPr>
            <a:r>
              <a:rPr lang="en-US" sz="1600" b="0" i="0" dirty="0">
                <a:effectLst/>
                <a:latin typeface="Verdana" panose="020B0604030504040204" pitchFamily="34" charset="0"/>
              </a:rPr>
              <a:t>Tuition and fees are complimentary, meaning tuition and fees are free to high school students. High school students only need to purchase books, supplies, and a parking permit, if needed.</a:t>
            </a:r>
          </a:p>
          <a:p>
            <a:pPr marL="469900" lvl="1" indent="0" algn="ctr">
              <a:buNone/>
            </a:pPr>
            <a:r>
              <a:rPr lang="en-US" sz="2000" b="0" i="0" dirty="0">
                <a:effectLst/>
                <a:latin typeface="Verdana" panose="020B0604030504040204" pitchFamily="34" charset="0"/>
              </a:rPr>
              <a:t>How do I sign-up for courses?</a:t>
            </a:r>
            <a:endParaRPr lang="en-US" sz="1400" dirty="0"/>
          </a:p>
          <a:p>
            <a:pPr algn="l">
              <a:buFont typeface="Wingdings" panose="05000000000000000000" pitchFamily="2" charset="2"/>
              <a:buChar char="v"/>
            </a:pPr>
            <a:r>
              <a:rPr lang="en-US" sz="1400" b="0" i="0" u="none" strike="noStrike" dirty="0">
                <a:solidFill>
                  <a:srgbClr val="CC0000"/>
                </a:solidFill>
                <a:effectLst/>
                <a:latin typeface="Verdana" panose="020B0604030504040204" pitchFamily="34" charset="0"/>
                <a:hlinkClick r:id="rId2"/>
              </a:rPr>
              <a:t>Concurrent Enrollment Complete Checklist</a:t>
            </a:r>
            <a:endParaRPr lang="en-US" sz="1400" b="0" i="0" dirty="0">
              <a:solidFill>
                <a:srgbClr val="000000"/>
              </a:solidFill>
              <a:effectLst/>
              <a:latin typeface="Verdana" panose="020B0604030504040204" pitchFamily="34" charset="0"/>
            </a:endParaRPr>
          </a:p>
          <a:p>
            <a:pPr algn="l">
              <a:buFont typeface="+mj-lt"/>
              <a:buAutoNum type="arabicPeriod"/>
            </a:pPr>
            <a:r>
              <a:rPr lang="en-US" sz="1400" b="0" i="0" dirty="0">
                <a:effectLst/>
                <a:latin typeface="Verdana" panose="020B0604030504040204" pitchFamily="34" charset="0"/>
              </a:rPr>
              <a:t>Review the class schedule with your high school counselor and choose a course</a:t>
            </a:r>
          </a:p>
          <a:p>
            <a:pPr lvl="1" indent="-285750"/>
            <a:r>
              <a:rPr lang="en-US" sz="1400" b="0" i="0" dirty="0">
                <a:effectLst/>
                <a:latin typeface="Verdana" panose="020B0604030504040204" pitchFamily="34" charset="0"/>
              </a:rPr>
              <a:t>Student can take up to 11 credits (fall and spring), 6 credits (summer), or 1 course (winter)</a:t>
            </a:r>
          </a:p>
          <a:p>
            <a:pPr lvl="1" indent="-285750"/>
            <a:r>
              <a:rPr lang="en-US" sz="1400" b="0" i="0" dirty="0">
                <a:effectLst/>
                <a:latin typeface="Verdana" panose="020B0604030504040204" pitchFamily="34" charset="0"/>
              </a:rPr>
              <a:t>All courses must be approved by the college</a:t>
            </a:r>
          </a:p>
          <a:p>
            <a:pPr lvl="1" indent="-285750"/>
            <a:r>
              <a:rPr lang="en-US" sz="1400" b="0" i="0" dirty="0">
                <a:effectLst/>
                <a:latin typeface="Verdana" panose="020B0604030504040204" pitchFamily="34" charset="0"/>
              </a:rPr>
              <a:t>Remember, for every one hour of lecture or lab, two hours of homework will be expected</a:t>
            </a:r>
          </a:p>
          <a:p>
            <a:pPr marL="469900" lvl="1" indent="0">
              <a:buNone/>
            </a:pPr>
            <a:endParaRPr lang="en-US" sz="1400" dirty="0"/>
          </a:p>
        </p:txBody>
      </p:sp>
      <p:pic>
        <p:nvPicPr>
          <p:cNvPr id="4" name="Picture 2">
            <a:extLst>
              <a:ext uri="{FF2B5EF4-FFF2-40B4-BE49-F238E27FC236}">
                <a16:creationId xmlns:a16="http://schemas.microsoft.com/office/drawing/2014/main" id="{52EA8337-BBF6-42F8-B463-E1363DD06191}"/>
              </a:ext>
            </a:extLst>
          </p:cNvPr>
          <p:cNvPicPr>
            <a:picLocks noChangeAspect="1" noChangeArrowheads="1"/>
          </p:cNvPicPr>
          <p:nvPr/>
        </p:nvPicPr>
        <p:blipFill>
          <a:blip r:embed="rId3" cstate="print"/>
          <a:srcRect t="13103" b="31499"/>
          <a:stretch>
            <a:fillRect/>
          </a:stretch>
        </p:blipFill>
        <p:spPr bwMode="auto">
          <a:xfrm>
            <a:off x="0" y="4611688"/>
            <a:ext cx="1154113" cy="987425"/>
          </a:xfrm>
          <a:prstGeom prst="rect">
            <a:avLst/>
          </a:prstGeom>
          <a:noFill/>
          <a:ln w="9525">
            <a:noFill/>
            <a:miter lim="800000"/>
            <a:headEnd/>
            <a:tailEnd/>
          </a:ln>
        </p:spPr>
      </p:pic>
    </p:spTree>
    <p:extLst>
      <p:ext uri="{BB962C8B-B14F-4D97-AF65-F5344CB8AC3E}">
        <p14:creationId xmlns:p14="http://schemas.microsoft.com/office/powerpoint/2010/main" val="1755814069"/>
      </p:ext>
    </p:extLst>
  </p:cSld>
  <p:clrMapOvr>
    <a:masterClrMapping/>
  </p:clrMapOvr>
  <p:transition spd="slow">
    <p:push dir="u"/>
  </p:transition>
</p:sld>
</file>

<file path=ppt/theme/theme1.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Senior PP</Template>
  <TotalTime>6468</TotalTime>
  <Words>1366</Words>
  <Application>Microsoft Office PowerPoint</Application>
  <PresentationFormat>On-screen Show (16:10)</PresentationFormat>
  <Paragraphs>111</Paragraphs>
  <Slides>45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Bradley Hand ITC</vt:lpstr>
      <vt:lpstr>Calibri</vt:lpstr>
      <vt:lpstr>Eras Bold ITC</vt:lpstr>
      <vt:lpstr>Gill Sans</vt:lpstr>
      <vt:lpstr>Gill Sans MT</vt:lpstr>
      <vt:lpstr>Verdana</vt:lpstr>
      <vt:lpstr>Wingdings</vt:lpstr>
      <vt:lpstr>Wingdings 2</vt:lpstr>
      <vt:lpstr>Wingdings 3</vt:lpstr>
      <vt:lpstr>Senior PP</vt:lpstr>
      <vt:lpstr>PowerPoint Presentation</vt:lpstr>
      <vt:lpstr>RMHS Counseling Department</vt:lpstr>
      <vt:lpstr>Graduation requirements</vt:lpstr>
      <vt:lpstr>UC/CSU “a-g” requirements</vt:lpstr>
      <vt:lpstr>Options for Junior Year</vt:lpstr>
      <vt:lpstr>AVID Program</vt:lpstr>
      <vt:lpstr>PowerPoint Presentation</vt:lpstr>
      <vt:lpstr>Options for Junior Year</vt:lpstr>
      <vt:lpstr>College of the Desert</vt:lpstr>
      <vt:lpstr>Visual Arts &amp; Performing Arts</vt:lpstr>
      <vt:lpstr>Visual / Performing Arts</vt:lpstr>
      <vt:lpstr>Theater/Technical Pathway</vt:lpstr>
      <vt:lpstr>Student Management Team</vt:lpstr>
      <vt:lpstr>JOURNALISM I</vt:lpstr>
      <vt:lpstr>YEARBOOK PRODUCTION</vt:lpstr>
      <vt:lpstr>PowerPoint Presentation</vt:lpstr>
      <vt:lpstr>World Lang Sequence – Native/Non</vt:lpstr>
      <vt:lpstr>Ca State Seal of biliteracy</vt:lpstr>
      <vt:lpstr>Ca State Seal of biliteracy</vt:lpstr>
      <vt:lpstr>Retake or recover a class</vt:lpstr>
      <vt:lpstr>AP/Honors Contract</vt:lpstr>
      <vt:lpstr>AP/Honors Contract</vt:lpstr>
      <vt:lpstr>Class of 2025 Course Registration</vt:lpstr>
      <vt:lpstr>RMHS Counseling Dept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PSUSD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KDCNSLR</dc:creator>
  <cp:lastModifiedBy>Saul Mendez</cp:lastModifiedBy>
  <cp:revision>294</cp:revision>
  <cp:lastPrinted>2019-02-02T23:03:10Z</cp:lastPrinted>
  <dcterms:created xsi:type="dcterms:W3CDTF">2016-06-16T19:09:19Z</dcterms:created>
  <dcterms:modified xsi:type="dcterms:W3CDTF">2023-01-26T00:21:49Z</dcterms:modified>
</cp:coreProperties>
</file>